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555" r:id="rId2"/>
    <p:sldId id="537" r:id="rId3"/>
    <p:sldId id="394" r:id="rId4"/>
    <p:sldId id="510" r:id="rId5"/>
    <p:sldId id="520" r:id="rId6"/>
    <p:sldId id="511" r:id="rId7"/>
    <p:sldId id="554" r:id="rId8"/>
    <p:sldId id="453" r:id="rId9"/>
    <p:sldId id="512" r:id="rId10"/>
    <p:sldId id="518" r:id="rId11"/>
    <p:sldId id="519" r:id="rId12"/>
    <p:sldId id="513" r:id="rId13"/>
    <p:sldId id="620" r:id="rId14"/>
    <p:sldId id="624" r:id="rId15"/>
    <p:sldId id="522" r:id="rId16"/>
    <p:sldId id="612" r:id="rId17"/>
    <p:sldId id="613" r:id="rId18"/>
    <p:sldId id="614" r:id="rId19"/>
    <p:sldId id="615" r:id="rId20"/>
    <p:sldId id="523" r:id="rId21"/>
    <p:sldId id="616" r:id="rId22"/>
    <p:sldId id="617" r:id="rId23"/>
    <p:sldId id="618" r:id="rId24"/>
    <p:sldId id="619" r:id="rId25"/>
    <p:sldId id="556" r:id="rId26"/>
    <p:sldId id="588" r:id="rId27"/>
    <p:sldId id="590" r:id="rId28"/>
    <p:sldId id="591" r:id="rId29"/>
    <p:sldId id="622" r:id="rId30"/>
    <p:sldId id="592" r:id="rId31"/>
    <p:sldId id="625" r:id="rId32"/>
    <p:sldId id="626" r:id="rId33"/>
    <p:sldId id="621" r:id="rId34"/>
    <p:sldId id="589" r:id="rId35"/>
    <p:sldId id="593" r:id="rId36"/>
    <p:sldId id="594" r:id="rId37"/>
    <p:sldId id="595" r:id="rId38"/>
    <p:sldId id="623" r:id="rId39"/>
    <p:sldId id="600" r:id="rId40"/>
    <p:sldId id="627" r:id="rId41"/>
    <p:sldId id="602" r:id="rId42"/>
    <p:sldId id="606" r:id="rId43"/>
    <p:sldId id="607" r:id="rId44"/>
    <p:sldId id="609" r:id="rId45"/>
    <p:sldId id="610" r:id="rId46"/>
    <p:sldId id="413" r:id="rId47"/>
    <p:sldId id="365" r:id="rId48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FF"/>
    <a:srgbClr val="0E0A56"/>
    <a:srgbClr val="004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2" autoAdjust="0"/>
    <p:restoredTop sz="95560" autoAdjust="0"/>
  </p:normalViewPr>
  <p:slideViewPr>
    <p:cSldViewPr>
      <p:cViewPr>
        <p:scale>
          <a:sx n="80" d="100"/>
          <a:sy n="80" d="100"/>
        </p:scale>
        <p:origin x="-180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435" y="-11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%23%23Mail.Ru\&#1050;&#1086;&#1085;&#1092;&#1077;&#1088;&#1077;&#1085;&#1094;&#1080;&#1080;\18.10.2012%20RIW\&#1044;&#1072;&#1085;&#1085;&#1099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93886462882099E-2"/>
          <c:y val="4.8672566371681415E-2"/>
          <c:w val="0.89519650655021854"/>
          <c:h val="0.8473451327433636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'000</c:v>
                </c:pt>
              </c:strCache>
            </c:strRef>
          </c:tx>
          <c:spPr>
            <a:gradFill rotWithShape="0">
              <a:gsLst>
                <a:gs pos="0">
                  <a:srgbClr val="0080C0"/>
                </a:gs>
                <a:gs pos="50000">
                  <a:srgbClr val="0080C0">
                    <a:gamma/>
                    <a:tint val="61961"/>
                    <a:invGamma/>
                  </a:srgbClr>
                </a:gs>
                <a:gs pos="100000">
                  <a:srgbClr val="0080C0"/>
                </a:gs>
              </a:gsLst>
              <a:lin ang="0" scaled="1"/>
            </a:gradFill>
            <a:ln w="24685">
              <a:noFill/>
            </a:ln>
          </c:spPr>
          <c:invertIfNegative val="0"/>
          <c:dLbls>
            <c:dLbl>
              <c:idx val="3"/>
              <c:layout>
                <c:manualLayout>
                  <c:x val="-2.998500749625232E-3"/>
                  <c:y val="-1.5209125475285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4830143123947329E-3"/>
                  <c:y val="-9.40718906990501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0198460065775782E-2"/>
                  <c:y val="-9.41150031807117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1.8250950570342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1104277314974124E-3"/>
                  <c:y val="-1.26449369726358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2.2662749703441606E-2"/>
                  <c:y val="-1.18016089285655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\ 0.0&quot; млн.ч.&quot;" sourceLinked="0"/>
            <c:spPr>
              <a:noFill/>
              <a:ln w="24685">
                <a:noFill/>
              </a:ln>
            </c:spPr>
            <c:txPr>
              <a:bodyPr/>
              <a:lstStyle/>
              <a:p>
                <a:pPr>
                  <a:defRPr sz="1166" b="1" i="0" u="none" strike="noStrike" baseline="0">
                    <a:solidFill>
                      <a:srgbClr val="0080C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3"/>
                <c:pt idx="1">
                  <c:v>Россия     100 000+</c:v>
                </c:pt>
                <c:pt idx="2">
                  <c:v>Москва</c:v>
                </c:pt>
                <c:pt idx="3">
                  <c:v>СПб</c:v>
                </c:pt>
                <c:pt idx="4">
                  <c:v>Екб</c:v>
                </c:pt>
                <c:pt idx="5">
                  <c:v>Нск</c:v>
                </c:pt>
                <c:pt idx="8">
                  <c:v>Россия      100 000+</c:v>
                </c:pt>
                <c:pt idx="9">
                  <c:v>Москва</c:v>
                </c:pt>
                <c:pt idx="10">
                  <c:v>СПб</c:v>
                </c:pt>
                <c:pt idx="11">
                  <c:v>Екб</c:v>
                </c:pt>
                <c:pt idx="12">
                  <c:v>Нск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4"/>
                <c:pt idx="1">
                  <c:v>41.773000000000003</c:v>
                </c:pt>
                <c:pt idx="2">
                  <c:v>7.3307000000000002</c:v>
                </c:pt>
                <c:pt idx="3">
                  <c:v>3.0616999999999996</c:v>
                </c:pt>
                <c:pt idx="4">
                  <c:v>0.85799999999999998</c:v>
                </c:pt>
                <c:pt idx="5">
                  <c:v>0.87529999999999997</c:v>
                </c:pt>
                <c:pt idx="8">
                  <c:v>38.997199999999999</c:v>
                </c:pt>
                <c:pt idx="9">
                  <c:v>6.9428000000000001</c:v>
                </c:pt>
                <c:pt idx="10">
                  <c:v>2.9686999999999997</c:v>
                </c:pt>
                <c:pt idx="11">
                  <c:v>0.80789999999999995</c:v>
                </c:pt>
                <c:pt idx="12">
                  <c:v>0.83129999999999993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230720"/>
        <c:axId val="135009344"/>
      </c:barChart>
      <c:lineChart>
        <c:grouping val="standard"/>
        <c:varyColors val="0"/>
        <c:ser>
          <c:idx val="6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27771">
              <a:noFill/>
            </a:ln>
          </c:spPr>
          <c:marker>
            <c:symbol val="circle"/>
            <c:size val="34"/>
            <c:spPr>
              <a:solidFill>
                <a:srgbClr val="FF0090"/>
              </a:solidFill>
              <a:ln>
                <a:solidFill>
                  <a:srgbClr val="FF0090"/>
                </a:solidFill>
                <a:prstDash val="solid"/>
              </a:ln>
            </c:spPr>
          </c:marker>
          <c:dLbls>
            <c:numFmt formatCode="0&quot;%&quot;" sourceLinked="0"/>
            <c:spPr>
              <a:noFill/>
              <a:ln w="24685">
                <a:noFill/>
              </a:ln>
            </c:spPr>
            <c:txPr>
              <a:bodyPr/>
              <a:lstStyle/>
              <a:p>
                <a:pPr>
                  <a:defRPr sz="1166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3"/>
                <c:pt idx="1">
                  <c:v>Россия     100 000+</c:v>
                </c:pt>
                <c:pt idx="2">
                  <c:v>Москва</c:v>
                </c:pt>
                <c:pt idx="3">
                  <c:v>СПб</c:v>
                </c:pt>
                <c:pt idx="4">
                  <c:v>Екб</c:v>
                </c:pt>
                <c:pt idx="5">
                  <c:v>Нск</c:v>
                </c:pt>
                <c:pt idx="8">
                  <c:v>Россия      100 000+</c:v>
                </c:pt>
                <c:pt idx="9">
                  <c:v>Москва</c:v>
                </c:pt>
                <c:pt idx="10">
                  <c:v>СПб</c:v>
                </c:pt>
                <c:pt idx="11">
                  <c:v>Екб</c:v>
                </c:pt>
                <c:pt idx="12">
                  <c:v>Нск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4"/>
                <c:pt idx="1">
                  <c:v>66.599999999999994</c:v>
                </c:pt>
                <c:pt idx="2">
                  <c:v>70.599999999999994</c:v>
                </c:pt>
                <c:pt idx="3">
                  <c:v>69.900000000000006</c:v>
                </c:pt>
                <c:pt idx="4">
                  <c:v>69.7</c:v>
                </c:pt>
                <c:pt idx="5">
                  <c:v>66.7</c:v>
                </c:pt>
                <c:pt idx="8">
                  <c:v>62.2</c:v>
                </c:pt>
                <c:pt idx="9">
                  <c:v>66.900000000000006</c:v>
                </c:pt>
                <c:pt idx="10">
                  <c:v>67.8</c:v>
                </c:pt>
                <c:pt idx="11">
                  <c:v>65.7</c:v>
                </c:pt>
                <c:pt idx="12">
                  <c:v>63.3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248640"/>
        <c:axId val="135009920"/>
      </c:lineChart>
      <c:catAx>
        <c:axId val="13923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257">
            <a:noFill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50093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5009344"/>
        <c:scaling>
          <c:orientation val="minMax"/>
          <c:max val="45"/>
          <c:min val="0"/>
        </c:scaling>
        <c:delete val="0"/>
        <c:axPos val="l"/>
        <c:numFmt formatCode="\ 0&quot; млн.ч.&quot;" sourceLinked="0"/>
        <c:majorTickMark val="out"/>
        <c:minorTickMark val="none"/>
        <c:tickLblPos val="nextTo"/>
        <c:spPr>
          <a:ln w="12343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80808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9230720"/>
        <c:crosses val="autoZero"/>
        <c:crossBetween val="between"/>
        <c:majorUnit val="5"/>
        <c:minorUnit val="5"/>
      </c:valAx>
      <c:catAx>
        <c:axId val="139248640"/>
        <c:scaling>
          <c:orientation val="minMax"/>
        </c:scaling>
        <c:delete val="1"/>
        <c:axPos val="b"/>
        <c:majorTickMark val="out"/>
        <c:minorTickMark val="none"/>
        <c:tickLblPos val="none"/>
        <c:crossAx val="135009920"/>
        <c:crosses val="autoZero"/>
        <c:auto val="0"/>
        <c:lblAlgn val="ctr"/>
        <c:lblOffset val="100"/>
        <c:noMultiLvlLbl val="0"/>
      </c:catAx>
      <c:valAx>
        <c:axId val="135009920"/>
        <c:scaling>
          <c:orientation val="minMax"/>
          <c:max val="100"/>
          <c:min val="0"/>
        </c:scaling>
        <c:delete val="0"/>
        <c:axPos val="r"/>
        <c:numFmt formatCode="0&quot;%&quot;" sourceLinked="0"/>
        <c:majorTickMark val="out"/>
        <c:minorTickMark val="none"/>
        <c:tickLblPos val="nextTo"/>
        <c:spPr>
          <a:ln w="12343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777" b="0" i="0" u="none" strike="noStrike" baseline="0">
                <a:solidFill>
                  <a:srgbClr val="80808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9248640"/>
        <c:crosses val="max"/>
        <c:crossBetween val="between"/>
        <c:majorUnit val="10"/>
        <c:minorUnit val="10"/>
      </c:valAx>
      <c:spPr>
        <a:noFill/>
        <a:ln w="246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6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667163067758749E-2"/>
          <c:y val="2.7426190560260813E-2"/>
          <c:w val="0.94598408164359093"/>
          <c:h val="0.88818565400843963"/>
        </c:manualLayout>
      </c:layout>
      <c:lineChart>
        <c:grouping val="standar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Россия 100 000+</c:v>
                </c:pt>
              </c:strCache>
            </c:strRef>
          </c:tx>
          <c:spPr>
            <a:ln w="41791">
              <a:solidFill>
                <a:schemeClr val="tx2"/>
              </a:solidFill>
              <a:prstDash val="solid"/>
            </a:ln>
          </c:spPr>
          <c:marker>
            <c:symbol val="circle"/>
            <c:size val="6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44"/>
              <c:layout>
                <c:manualLayout>
                  <c:x val="-1.6792175422486354E-2"/>
                  <c:y val="3.09995107113852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layout>
                <c:manualLayout>
                  <c:x val="-1.9725306500649908E-2"/>
                  <c:y val="3.8686890596074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>
                <c:manualLayout>
                  <c:x val="-1.9725306500649908E-2"/>
                  <c:y val="2.58745907882590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0"/>
              <c:layout>
                <c:manualLayout>
                  <c:x val="-1.825874096156813E-2"/>
                  <c:y val="3.6124430634511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>
                <c:manualLayout>
                  <c:x val="-2.1191872039731687E-2"/>
                  <c:y val="3.09995107113852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layout>
                <c:manualLayout>
                  <c:x val="-1.9725306500649908E-2"/>
                  <c:y val="4.1249350557637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0"/>
              <c:layout>
                <c:manualLayout>
                  <c:x val="-6.5995449258679994E-4"/>
                  <c:y val="1.3062290980443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8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Sheet1!$A$3:$A$85</c:f>
              <c:strCache>
                <c:ptCount val="81"/>
                <c:pt idx="0">
                  <c:v>Янв '06</c:v>
                </c:pt>
                <c:pt idx="1">
                  <c:v>Фев '06</c:v>
                </c:pt>
                <c:pt idx="2">
                  <c:v>Мар '06</c:v>
                </c:pt>
                <c:pt idx="3">
                  <c:v>Апр '06</c:v>
                </c:pt>
                <c:pt idx="4">
                  <c:v>Май '06</c:v>
                </c:pt>
                <c:pt idx="5">
                  <c:v>Июн '06</c:v>
                </c:pt>
                <c:pt idx="6">
                  <c:v>Июл '06</c:v>
                </c:pt>
                <c:pt idx="7">
                  <c:v>Авг '06</c:v>
                </c:pt>
                <c:pt idx="8">
                  <c:v>Сен '06</c:v>
                </c:pt>
                <c:pt idx="9">
                  <c:v>Окт '06</c:v>
                </c:pt>
                <c:pt idx="10">
                  <c:v>Ноя '06</c:v>
                </c:pt>
                <c:pt idx="11">
                  <c:v>Дек '06</c:v>
                </c:pt>
                <c:pt idx="12">
                  <c:v>Янв '07</c:v>
                </c:pt>
                <c:pt idx="13">
                  <c:v>Фев '07</c:v>
                </c:pt>
                <c:pt idx="14">
                  <c:v>Мар '07</c:v>
                </c:pt>
                <c:pt idx="15">
                  <c:v>Апр '07</c:v>
                </c:pt>
                <c:pt idx="16">
                  <c:v>Май '07</c:v>
                </c:pt>
                <c:pt idx="17">
                  <c:v>Июн '07</c:v>
                </c:pt>
                <c:pt idx="18">
                  <c:v>Июл '07</c:v>
                </c:pt>
                <c:pt idx="19">
                  <c:v>Авг '07</c:v>
                </c:pt>
                <c:pt idx="20">
                  <c:v>Сен '07</c:v>
                </c:pt>
                <c:pt idx="21">
                  <c:v>Окт '07</c:v>
                </c:pt>
                <c:pt idx="22">
                  <c:v>Ноя '07</c:v>
                </c:pt>
                <c:pt idx="23">
                  <c:v>Дек '07</c:v>
                </c:pt>
                <c:pt idx="24">
                  <c:v>Янв '08</c:v>
                </c:pt>
                <c:pt idx="25">
                  <c:v>Фев '08</c:v>
                </c:pt>
                <c:pt idx="26">
                  <c:v>Март '08</c:v>
                </c:pt>
                <c:pt idx="27">
                  <c:v>Апр '08</c:v>
                </c:pt>
                <c:pt idx="28">
                  <c:v>Май '08</c:v>
                </c:pt>
                <c:pt idx="29">
                  <c:v>Июн '08</c:v>
                </c:pt>
                <c:pt idx="30">
                  <c:v>Июл '08</c:v>
                </c:pt>
                <c:pt idx="31">
                  <c:v>Авг '08</c:v>
                </c:pt>
                <c:pt idx="32">
                  <c:v>Сен '08</c:v>
                </c:pt>
                <c:pt idx="33">
                  <c:v>Окт '08</c:v>
                </c:pt>
                <c:pt idx="34">
                  <c:v>Ноя '08</c:v>
                </c:pt>
                <c:pt idx="35">
                  <c:v>Дек '08</c:v>
                </c:pt>
                <c:pt idx="36">
                  <c:v>Янв '09</c:v>
                </c:pt>
                <c:pt idx="37">
                  <c:v>Фев '09</c:v>
                </c:pt>
                <c:pt idx="38">
                  <c:v>Мар '09</c:v>
                </c:pt>
                <c:pt idx="39">
                  <c:v>Апр '09</c:v>
                </c:pt>
                <c:pt idx="40">
                  <c:v>Май '09</c:v>
                </c:pt>
                <c:pt idx="41">
                  <c:v>Июн '09</c:v>
                </c:pt>
                <c:pt idx="42">
                  <c:v>Июл '09</c:v>
                </c:pt>
                <c:pt idx="43">
                  <c:v>Авг '09</c:v>
                </c:pt>
                <c:pt idx="44">
                  <c:v>Сен '09</c:v>
                </c:pt>
                <c:pt idx="45">
                  <c:v>Окт '09</c:v>
                </c:pt>
                <c:pt idx="46">
                  <c:v>Ноя '09</c:v>
                </c:pt>
                <c:pt idx="47">
                  <c:v>Дек '09</c:v>
                </c:pt>
                <c:pt idx="48">
                  <c:v>Янв '10</c:v>
                </c:pt>
                <c:pt idx="49">
                  <c:v>Фев '10</c:v>
                </c:pt>
                <c:pt idx="50">
                  <c:v>Мар '10</c:v>
                </c:pt>
                <c:pt idx="51">
                  <c:v>Апр '10</c:v>
                </c:pt>
                <c:pt idx="52">
                  <c:v>Май '10</c:v>
                </c:pt>
                <c:pt idx="53">
                  <c:v>Июн '10</c:v>
                </c:pt>
                <c:pt idx="54">
                  <c:v>Июл '10</c:v>
                </c:pt>
                <c:pt idx="55">
                  <c:v>Авг '10</c:v>
                </c:pt>
                <c:pt idx="56">
                  <c:v>Сен '10</c:v>
                </c:pt>
                <c:pt idx="57">
                  <c:v>Окт '10</c:v>
                </c:pt>
                <c:pt idx="58">
                  <c:v>Ноя '10</c:v>
                </c:pt>
                <c:pt idx="59">
                  <c:v>Дек '10</c:v>
                </c:pt>
                <c:pt idx="60">
                  <c:v>Янв '11</c:v>
                </c:pt>
                <c:pt idx="61">
                  <c:v>Фев '11</c:v>
                </c:pt>
                <c:pt idx="62">
                  <c:v>Мар '11</c:v>
                </c:pt>
                <c:pt idx="63">
                  <c:v>Апр '11</c:v>
                </c:pt>
                <c:pt idx="64">
                  <c:v>Май '11</c:v>
                </c:pt>
                <c:pt idx="65">
                  <c:v>Июн '11</c:v>
                </c:pt>
                <c:pt idx="66">
                  <c:v>Июл '11</c:v>
                </c:pt>
                <c:pt idx="67">
                  <c:v>Авг '11</c:v>
                </c:pt>
                <c:pt idx="68">
                  <c:v>Сен '11</c:v>
                </c:pt>
                <c:pt idx="69">
                  <c:v>Окт '11</c:v>
                </c:pt>
                <c:pt idx="70">
                  <c:v>Ноя '11</c:v>
                </c:pt>
                <c:pt idx="71">
                  <c:v>Дек '11</c:v>
                </c:pt>
                <c:pt idx="72">
                  <c:v>Янв '12</c:v>
                </c:pt>
                <c:pt idx="73">
                  <c:v>Фев '12</c:v>
                </c:pt>
                <c:pt idx="74">
                  <c:v>Мар '12</c:v>
                </c:pt>
                <c:pt idx="75">
                  <c:v>Апр '12</c:v>
                </c:pt>
                <c:pt idx="76">
                  <c:v>Май '12</c:v>
                </c:pt>
                <c:pt idx="77">
                  <c:v>Июн '12</c:v>
                </c:pt>
                <c:pt idx="78">
                  <c:v>Июл '12</c:v>
                </c:pt>
                <c:pt idx="79">
                  <c:v>Авг '12</c:v>
                </c:pt>
                <c:pt idx="80">
                  <c:v>Сен '12</c:v>
                </c:pt>
              </c:strCache>
            </c:strRef>
          </c:cat>
          <c:val>
            <c:numRef>
              <c:f>Sheet1!$C$2:$C$85</c:f>
              <c:numCache>
                <c:formatCode>General</c:formatCode>
                <c:ptCount val="82"/>
                <c:pt idx="22">
                  <c:v>38.799999999999997</c:v>
                </c:pt>
                <c:pt idx="23">
                  <c:v>38.6</c:v>
                </c:pt>
                <c:pt idx="24">
                  <c:v>37.9</c:v>
                </c:pt>
                <c:pt idx="25">
                  <c:v>39.1</c:v>
                </c:pt>
                <c:pt idx="26">
                  <c:v>39.1</c:v>
                </c:pt>
                <c:pt idx="27">
                  <c:v>40.5</c:v>
                </c:pt>
                <c:pt idx="28">
                  <c:v>41.4</c:v>
                </c:pt>
                <c:pt idx="29">
                  <c:v>40.5</c:v>
                </c:pt>
                <c:pt idx="30">
                  <c:v>38.4</c:v>
                </c:pt>
                <c:pt idx="31">
                  <c:v>37.9</c:v>
                </c:pt>
                <c:pt idx="32">
                  <c:v>38.799999999999997</c:v>
                </c:pt>
                <c:pt idx="33">
                  <c:v>41.8</c:v>
                </c:pt>
                <c:pt idx="34">
                  <c:v>42.6</c:v>
                </c:pt>
                <c:pt idx="35">
                  <c:v>45</c:v>
                </c:pt>
                <c:pt idx="36">
                  <c:v>44.1</c:v>
                </c:pt>
                <c:pt idx="37">
                  <c:v>45.5</c:v>
                </c:pt>
                <c:pt idx="38">
                  <c:v>45.3</c:v>
                </c:pt>
                <c:pt idx="39">
                  <c:v>45.2</c:v>
                </c:pt>
                <c:pt idx="40">
                  <c:v>47.9</c:v>
                </c:pt>
                <c:pt idx="41">
                  <c:v>47.3</c:v>
                </c:pt>
                <c:pt idx="42">
                  <c:v>46.7</c:v>
                </c:pt>
                <c:pt idx="43">
                  <c:v>48.3</c:v>
                </c:pt>
                <c:pt idx="44">
                  <c:v>48.5</c:v>
                </c:pt>
                <c:pt idx="45">
                  <c:v>49.7</c:v>
                </c:pt>
                <c:pt idx="46">
                  <c:v>51.5</c:v>
                </c:pt>
                <c:pt idx="47">
                  <c:v>51.3</c:v>
                </c:pt>
                <c:pt idx="48">
                  <c:v>52.4</c:v>
                </c:pt>
                <c:pt idx="49">
                  <c:v>54.3</c:v>
                </c:pt>
                <c:pt idx="50">
                  <c:v>53.1</c:v>
                </c:pt>
                <c:pt idx="51">
                  <c:v>54.7</c:v>
                </c:pt>
                <c:pt idx="52">
                  <c:v>56.1</c:v>
                </c:pt>
                <c:pt idx="53">
                  <c:v>55.77</c:v>
                </c:pt>
                <c:pt idx="54">
                  <c:v>56</c:v>
                </c:pt>
                <c:pt idx="55">
                  <c:v>54.5</c:v>
                </c:pt>
                <c:pt idx="56">
                  <c:v>55.9</c:v>
                </c:pt>
                <c:pt idx="57">
                  <c:v>57.6</c:v>
                </c:pt>
                <c:pt idx="58">
                  <c:v>58</c:v>
                </c:pt>
                <c:pt idx="59">
                  <c:v>58.5</c:v>
                </c:pt>
                <c:pt idx="60">
                  <c:v>58.7</c:v>
                </c:pt>
                <c:pt idx="61">
                  <c:v>59.8</c:v>
                </c:pt>
                <c:pt idx="62">
                  <c:v>60.3</c:v>
                </c:pt>
                <c:pt idx="63">
                  <c:v>60</c:v>
                </c:pt>
                <c:pt idx="64">
                  <c:v>60.8</c:v>
                </c:pt>
                <c:pt idx="65">
                  <c:v>60.4</c:v>
                </c:pt>
                <c:pt idx="66">
                  <c:v>58.6</c:v>
                </c:pt>
                <c:pt idx="67">
                  <c:v>57.9</c:v>
                </c:pt>
                <c:pt idx="68">
                  <c:v>59.6</c:v>
                </c:pt>
                <c:pt idx="69">
                  <c:v>61.6</c:v>
                </c:pt>
                <c:pt idx="70">
                  <c:v>60.8</c:v>
                </c:pt>
                <c:pt idx="71">
                  <c:v>61.8</c:v>
                </c:pt>
                <c:pt idx="72">
                  <c:v>63.2</c:v>
                </c:pt>
                <c:pt idx="73">
                  <c:v>63.4</c:v>
                </c:pt>
                <c:pt idx="74">
                  <c:v>65.2</c:v>
                </c:pt>
                <c:pt idx="75">
                  <c:v>65.400000000000006</c:v>
                </c:pt>
                <c:pt idx="76">
                  <c:v>64.400000000000006</c:v>
                </c:pt>
                <c:pt idx="77">
                  <c:v>64.7</c:v>
                </c:pt>
                <c:pt idx="78">
                  <c:v>64.8</c:v>
                </c:pt>
                <c:pt idx="79">
                  <c:v>63.2</c:v>
                </c:pt>
                <c:pt idx="80">
                  <c:v>66.599999999999994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Москва</c:v>
                </c:pt>
              </c:strCache>
            </c:strRef>
          </c:tx>
          <c:spPr>
            <a:ln w="41791">
              <a:solidFill>
                <a:schemeClr val="accent1"/>
              </a:solidFill>
              <a:prstDash val="solid"/>
            </a:ln>
          </c:spPr>
          <c:marker>
            <c:symbol val="circle"/>
            <c:size val="6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7"/>
              <c:layout>
                <c:manualLayout>
                  <c:x val="-2.1191872039731673E-2"/>
                  <c:y val="2.0249890288377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4125003117895227E-2"/>
                  <c:y val="-2.33119290581950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7058134196058795E-2"/>
                  <c:y val="-2.5874389019758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2658437578813462E-2"/>
                  <c:y val="-2.074946909663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6792175422486354E-2"/>
                  <c:y val="1.7687430326814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1.9725306500649908E-2"/>
                  <c:y val="1.7687430326814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5"/>
              <c:layout>
                <c:manualLayout>
                  <c:x val="-1.9725306500649908E-2"/>
                  <c:y val="-3.09993089428843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7"/>
              <c:layout>
                <c:manualLayout>
                  <c:x val="-1.9725306500649908E-2"/>
                  <c:y val="-4.12491487891367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>
                <c:manualLayout>
                  <c:x val="-1.9725306500649908E-2"/>
                  <c:y val="-2.33119290581950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7"/>
              <c:layout>
                <c:manualLayout>
                  <c:x val="-1.825874096156813E-2"/>
                  <c:y val="-2.5874389019758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9"/>
              <c:layout>
                <c:manualLayout>
                  <c:x val="-1.9725306500649908E-2"/>
                  <c:y val="-3.8686688827573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>
                <c:manualLayout>
                  <c:x val="-1.9725306500649908E-2"/>
                  <c:y val="-2.33119290581950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2"/>
              <c:layout>
                <c:manualLayout>
                  <c:x val="-1.9725306500649908E-2"/>
                  <c:y val="-3.868668882757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>
                <c:manualLayout>
                  <c:x val="-1.9725306500649908E-2"/>
                  <c:y val="-2.5874389019758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0"/>
              <c:layout>
                <c:manualLayout>
                  <c:x val="-1.825874096156813E-2"/>
                  <c:y val="-2.5874389019758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noFill/>
              <a:ln w="27861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chemeClr val="accent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Sheet1!$A$3:$A$85</c:f>
              <c:strCache>
                <c:ptCount val="81"/>
                <c:pt idx="0">
                  <c:v>Янв '06</c:v>
                </c:pt>
                <c:pt idx="1">
                  <c:v>Фев '06</c:v>
                </c:pt>
                <c:pt idx="2">
                  <c:v>Мар '06</c:v>
                </c:pt>
                <c:pt idx="3">
                  <c:v>Апр '06</c:v>
                </c:pt>
                <c:pt idx="4">
                  <c:v>Май '06</c:v>
                </c:pt>
                <c:pt idx="5">
                  <c:v>Июн '06</c:v>
                </c:pt>
                <c:pt idx="6">
                  <c:v>Июл '06</c:v>
                </c:pt>
                <c:pt idx="7">
                  <c:v>Авг '06</c:v>
                </c:pt>
                <c:pt idx="8">
                  <c:v>Сен '06</c:v>
                </c:pt>
                <c:pt idx="9">
                  <c:v>Окт '06</c:v>
                </c:pt>
                <c:pt idx="10">
                  <c:v>Ноя '06</c:v>
                </c:pt>
                <c:pt idx="11">
                  <c:v>Дек '06</c:v>
                </c:pt>
                <c:pt idx="12">
                  <c:v>Янв '07</c:v>
                </c:pt>
                <c:pt idx="13">
                  <c:v>Фев '07</c:v>
                </c:pt>
                <c:pt idx="14">
                  <c:v>Мар '07</c:v>
                </c:pt>
                <c:pt idx="15">
                  <c:v>Апр '07</c:v>
                </c:pt>
                <c:pt idx="16">
                  <c:v>Май '07</c:v>
                </c:pt>
                <c:pt idx="17">
                  <c:v>Июн '07</c:v>
                </c:pt>
                <c:pt idx="18">
                  <c:v>Июл '07</c:v>
                </c:pt>
                <c:pt idx="19">
                  <c:v>Авг '07</c:v>
                </c:pt>
                <c:pt idx="20">
                  <c:v>Сен '07</c:v>
                </c:pt>
                <c:pt idx="21">
                  <c:v>Окт '07</c:v>
                </c:pt>
                <c:pt idx="22">
                  <c:v>Ноя '07</c:v>
                </c:pt>
                <c:pt idx="23">
                  <c:v>Дек '07</c:v>
                </c:pt>
                <c:pt idx="24">
                  <c:v>Янв '08</c:v>
                </c:pt>
                <c:pt idx="25">
                  <c:v>Фев '08</c:v>
                </c:pt>
                <c:pt idx="26">
                  <c:v>Март '08</c:v>
                </c:pt>
                <c:pt idx="27">
                  <c:v>Апр '08</c:v>
                </c:pt>
                <c:pt idx="28">
                  <c:v>Май '08</c:v>
                </c:pt>
                <c:pt idx="29">
                  <c:v>Июн '08</c:v>
                </c:pt>
                <c:pt idx="30">
                  <c:v>Июл '08</c:v>
                </c:pt>
                <c:pt idx="31">
                  <c:v>Авг '08</c:v>
                </c:pt>
                <c:pt idx="32">
                  <c:v>Сен '08</c:v>
                </c:pt>
                <c:pt idx="33">
                  <c:v>Окт '08</c:v>
                </c:pt>
                <c:pt idx="34">
                  <c:v>Ноя '08</c:v>
                </c:pt>
                <c:pt idx="35">
                  <c:v>Дек '08</c:v>
                </c:pt>
                <c:pt idx="36">
                  <c:v>Янв '09</c:v>
                </c:pt>
                <c:pt idx="37">
                  <c:v>Фев '09</c:v>
                </c:pt>
                <c:pt idx="38">
                  <c:v>Мар '09</c:v>
                </c:pt>
                <c:pt idx="39">
                  <c:v>Апр '09</c:v>
                </c:pt>
                <c:pt idx="40">
                  <c:v>Май '09</c:v>
                </c:pt>
                <c:pt idx="41">
                  <c:v>Июн '09</c:v>
                </c:pt>
                <c:pt idx="42">
                  <c:v>Июл '09</c:v>
                </c:pt>
                <c:pt idx="43">
                  <c:v>Авг '09</c:v>
                </c:pt>
                <c:pt idx="44">
                  <c:v>Сен '09</c:v>
                </c:pt>
                <c:pt idx="45">
                  <c:v>Окт '09</c:v>
                </c:pt>
                <c:pt idx="46">
                  <c:v>Ноя '09</c:v>
                </c:pt>
                <c:pt idx="47">
                  <c:v>Дек '09</c:v>
                </c:pt>
                <c:pt idx="48">
                  <c:v>Янв '10</c:v>
                </c:pt>
                <c:pt idx="49">
                  <c:v>Фев '10</c:v>
                </c:pt>
                <c:pt idx="50">
                  <c:v>Мар '10</c:v>
                </c:pt>
                <c:pt idx="51">
                  <c:v>Апр '10</c:v>
                </c:pt>
                <c:pt idx="52">
                  <c:v>Май '10</c:v>
                </c:pt>
                <c:pt idx="53">
                  <c:v>Июн '10</c:v>
                </c:pt>
                <c:pt idx="54">
                  <c:v>Июл '10</c:v>
                </c:pt>
                <c:pt idx="55">
                  <c:v>Авг '10</c:v>
                </c:pt>
                <c:pt idx="56">
                  <c:v>Сен '10</c:v>
                </c:pt>
                <c:pt idx="57">
                  <c:v>Окт '10</c:v>
                </c:pt>
                <c:pt idx="58">
                  <c:v>Ноя '10</c:v>
                </c:pt>
                <c:pt idx="59">
                  <c:v>Дек '10</c:v>
                </c:pt>
                <c:pt idx="60">
                  <c:v>Янв '11</c:v>
                </c:pt>
                <c:pt idx="61">
                  <c:v>Фев '11</c:v>
                </c:pt>
                <c:pt idx="62">
                  <c:v>Мар '11</c:v>
                </c:pt>
                <c:pt idx="63">
                  <c:v>Апр '11</c:v>
                </c:pt>
                <c:pt idx="64">
                  <c:v>Май '11</c:v>
                </c:pt>
                <c:pt idx="65">
                  <c:v>Июн '11</c:v>
                </c:pt>
                <c:pt idx="66">
                  <c:v>Июл '11</c:v>
                </c:pt>
                <c:pt idx="67">
                  <c:v>Авг '11</c:v>
                </c:pt>
                <c:pt idx="68">
                  <c:v>Сен '11</c:v>
                </c:pt>
                <c:pt idx="69">
                  <c:v>Окт '11</c:v>
                </c:pt>
                <c:pt idx="70">
                  <c:v>Ноя '11</c:v>
                </c:pt>
                <c:pt idx="71">
                  <c:v>Дек '11</c:v>
                </c:pt>
                <c:pt idx="72">
                  <c:v>Янв '12</c:v>
                </c:pt>
                <c:pt idx="73">
                  <c:v>Фев '12</c:v>
                </c:pt>
                <c:pt idx="74">
                  <c:v>Мар '12</c:v>
                </c:pt>
                <c:pt idx="75">
                  <c:v>Апр '12</c:v>
                </c:pt>
                <c:pt idx="76">
                  <c:v>Май '12</c:v>
                </c:pt>
                <c:pt idx="77">
                  <c:v>Июн '12</c:v>
                </c:pt>
                <c:pt idx="78">
                  <c:v>Июл '12</c:v>
                </c:pt>
                <c:pt idx="79">
                  <c:v>Авг '12</c:v>
                </c:pt>
                <c:pt idx="80">
                  <c:v>Сен '12</c:v>
                </c:pt>
              </c:strCache>
            </c:strRef>
          </c:cat>
          <c:val>
            <c:numRef>
              <c:f>Sheet1!$E$2:$E$85</c:f>
              <c:numCache>
                <c:formatCode>General</c:formatCode>
                <c:ptCount val="82"/>
                <c:pt idx="0">
                  <c:v>34.9</c:v>
                </c:pt>
                <c:pt idx="1">
                  <c:v>36.5</c:v>
                </c:pt>
                <c:pt idx="2">
                  <c:v>35.9</c:v>
                </c:pt>
                <c:pt idx="3">
                  <c:v>37.200000000000003</c:v>
                </c:pt>
                <c:pt idx="4">
                  <c:v>37.5</c:v>
                </c:pt>
                <c:pt idx="5">
                  <c:v>37</c:v>
                </c:pt>
                <c:pt idx="6">
                  <c:v>37.200000000000003</c:v>
                </c:pt>
                <c:pt idx="7">
                  <c:v>35.5</c:v>
                </c:pt>
                <c:pt idx="8">
                  <c:v>37.700000000000003</c:v>
                </c:pt>
                <c:pt idx="9">
                  <c:v>40.5</c:v>
                </c:pt>
                <c:pt idx="10">
                  <c:v>42.9</c:v>
                </c:pt>
                <c:pt idx="11">
                  <c:v>43.1</c:v>
                </c:pt>
                <c:pt idx="12">
                  <c:v>44.6</c:v>
                </c:pt>
                <c:pt idx="13">
                  <c:v>45.7</c:v>
                </c:pt>
                <c:pt idx="14">
                  <c:v>51</c:v>
                </c:pt>
                <c:pt idx="15">
                  <c:v>51.9</c:v>
                </c:pt>
                <c:pt idx="16">
                  <c:v>53.5</c:v>
                </c:pt>
                <c:pt idx="17">
                  <c:v>53.1</c:v>
                </c:pt>
                <c:pt idx="18">
                  <c:v>52.3</c:v>
                </c:pt>
                <c:pt idx="19">
                  <c:v>50.1</c:v>
                </c:pt>
                <c:pt idx="20">
                  <c:v>52.6</c:v>
                </c:pt>
                <c:pt idx="21">
                  <c:v>54.1</c:v>
                </c:pt>
                <c:pt idx="22">
                  <c:v>55.2</c:v>
                </c:pt>
                <c:pt idx="23">
                  <c:v>56.2</c:v>
                </c:pt>
                <c:pt idx="24">
                  <c:v>57.2</c:v>
                </c:pt>
                <c:pt idx="25">
                  <c:v>58.4</c:v>
                </c:pt>
                <c:pt idx="26">
                  <c:v>60.4</c:v>
                </c:pt>
                <c:pt idx="27">
                  <c:v>60.1</c:v>
                </c:pt>
                <c:pt idx="28">
                  <c:v>60.2</c:v>
                </c:pt>
                <c:pt idx="29">
                  <c:v>59.4</c:v>
                </c:pt>
                <c:pt idx="30">
                  <c:v>57.2</c:v>
                </c:pt>
                <c:pt idx="31">
                  <c:v>57.7</c:v>
                </c:pt>
                <c:pt idx="32">
                  <c:v>59.8</c:v>
                </c:pt>
                <c:pt idx="33">
                  <c:v>60.7</c:v>
                </c:pt>
                <c:pt idx="34">
                  <c:v>61.7</c:v>
                </c:pt>
                <c:pt idx="35">
                  <c:v>61.6</c:v>
                </c:pt>
                <c:pt idx="36">
                  <c:v>60.3</c:v>
                </c:pt>
                <c:pt idx="37">
                  <c:v>61.3</c:v>
                </c:pt>
                <c:pt idx="38">
                  <c:v>61.3</c:v>
                </c:pt>
                <c:pt idx="39">
                  <c:v>62</c:v>
                </c:pt>
                <c:pt idx="40">
                  <c:v>60.9</c:v>
                </c:pt>
                <c:pt idx="41">
                  <c:v>60</c:v>
                </c:pt>
                <c:pt idx="42">
                  <c:v>59.7</c:v>
                </c:pt>
                <c:pt idx="43">
                  <c:v>60.2</c:v>
                </c:pt>
                <c:pt idx="44">
                  <c:v>60.9</c:v>
                </c:pt>
                <c:pt idx="45">
                  <c:v>62.6</c:v>
                </c:pt>
                <c:pt idx="46">
                  <c:v>64.099999999999994</c:v>
                </c:pt>
                <c:pt idx="47">
                  <c:v>64</c:v>
                </c:pt>
                <c:pt idx="48">
                  <c:v>64.3</c:v>
                </c:pt>
                <c:pt idx="49">
                  <c:v>64.900000000000006</c:v>
                </c:pt>
                <c:pt idx="50">
                  <c:v>64.7</c:v>
                </c:pt>
                <c:pt idx="51">
                  <c:v>66</c:v>
                </c:pt>
                <c:pt idx="52">
                  <c:v>66.5</c:v>
                </c:pt>
                <c:pt idx="53">
                  <c:v>65.03</c:v>
                </c:pt>
                <c:pt idx="54">
                  <c:v>65.599999999999994</c:v>
                </c:pt>
                <c:pt idx="55">
                  <c:v>61.9</c:v>
                </c:pt>
                <c:pt idx="56">
                  <c:v>65.900000000000006</c:v>
                </c:pt>
                <c:pt idx="57">
                  <c:v>64.900000000000006</c:v>
                </c:pt>
                <c:pt idx="58">
                  <c:v>66.8</c:v>
                </c:pt>
                <c:pt idx="59">
                  <c:v>66.8</c:v>
                </c:pt>
                <c:pt idx="60">
                  <c:v>67.400000000000006</c:v>
                </c:pt>
                <c:pt idx="61">
                  <c:v>67.900000000000006</c:v>
                </c:pt>
                <c:pt idx="62">
                  <c:v>68.099999999999994</c:v>
                </c:pt>
                <c:pt idx="63">
                  <c:v>67.8</c:v>
                </c:pt>
                <c:pt idx="64">
                  <c:v>69.3</c:v>
                </c:pt>
                <c:pt idx="65">
                  <c:v>67.5</c:v>
                </c:pt>
                <c:pt idx="66">
                  <c:v>67.3</c:v>
                </c:pt>
                <c:pt idx="67">
                  <c:v>66</c:v>
                </c:pt>
                <c:pt idx="68">
                  <c:v>66.2</c:v>
                </c:pt>
                <c:pt idx="69">
                  <c:v>68.5</c:v>
                </c:pt>
                <c:pt idx="70">
                  <c:v>68.5</c:v>
                </c:pt>
                <c:pt idx="71">
                  <c:v>68.900000000000006</c:v>
                </c:pt>
                <c:pt idx="72">
                  <c:v>69.099999999999994</c:v>
                </c:pt>
                <c:pt idx="73">
                  <c:v>68.599999999999994</c:v>
                </c:pt>
                <c:pt idx="74">
                  <c:v>71.099999999999994</c:v>
                </c:pt>
                <c:pt idx="75">
                  <c:v>69.900000000000006</c:v>
                </c:pt>
                <c:pt idx="76">
                  <c:v>69.099999999999994</c:v>
                </c:pt>
                <c:pt idx="77">
                  <c:v>70.7</c:v>
                </c:pt>
                <c:pt idx="78">
                  <c:v>71.599999999999994</c:v>
                </c:pt>
                <c:pt idx="79">
                  <c:v>69.2</c:v>
                </c:pt>
                <c:pt idx="80">
                  <c:v>70.599999999999994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Sheet1!$G$1</c:f>
              <c:strCache>
                <c:ptCount val="1"/>
                <c:pt idx="0">
                  <c:v>C.-Петербург</c:v>
                </c:pt>
              </c:strCache>
            </c:strRef>
          </c:tx>
          <c:spPr>
            <a:ln w="41791">
              <a:solidFill>
                <a:srgbClr val="80808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808080"/>
              </a:solidFill>
              <a:ln>
                <a:solidFill>
                  <a:srgbClr val="808080"/>
                </a:solidFill>
                <a:prstDash val="solid"/>
              </a:ln>
            </c:spPr>
          </c:marker>
          <c:dLbls>
            <c:dLbl>
              <c:idx val="43"/>
              <c:layout>
                <c:manualLayout>
                  <c:x val="-2.4497393894266601E-2"/>
                  <c:y val="-3.0999308942884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1"/>
              <c:layout>
                <c:manualLayout>
                  <c:x val="-2.3008190618019456E-2"/>
                  <c:y val="-2.33119290581950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2"/>
              <c:layout>
                <c:manualLayout>
                  <c:x val="-2.4497393894266601E-2"/>
                  <c:y val="2.2812350249940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layout>
                <c:manualLayout>
                  <c:x val="-2.1518987341772149E-2"/>
                  <c:y val="-1.8187009135068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>
                <c:manualLayout>
                  <c:x val="-2.0029784065524952E-2"/>
                  <c:y val="2.0249890288377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5"/>
              <c:layout>
                <c:manualLayout>
                  <c:x val="-1.8540580789277908E-2"/>
                  <c:y val="-2.33119290581950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6"/>
              <c:layout>
                <c:manualLayout>
                  <c:x val="-2.1518987341772149E-2"/>
                  <c:y val="-2.0749469096631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layout>
                <c:manualLayout>
                  <c:x val="-2.0029784065524952E-2"/>
                  <c:y val="-2.33119290581950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>
                <c:manualLayout>
                  <c:x val="-2.0029784065524952E-2"/>
                  <c:y val="-1.56245491735057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>
                <c:manualLayout>
                  <c:x val="-1.7051377513030527E-2"/>
                  <c:y val="1.51249703652514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>
                <c:manualLayout>
                  <c:x val="-2.0029784065524841E-2"/>
                  <c:y val="-1.56245491735057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7"/>
              <c:layout>
                <c:manualLayout>
                  <c:x val="-2.0029784065524952E-2"/>
                  <c:y val="-1.8187009135068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8"/>
              <c:layout>
                <c:manualLayout>
                  <c:x val="-2.0029784065524952E-2"/>
                  <c:y val="-1.8187009135068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9"/>
              <c:layout>
                <c:manualLayout>
                  <c:x val="-2.0029784065525053E-2"/>
                  <c:y val="-2.58743890197581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0"/>
              <c:layout>
                <c:manualLayout>
                  <c:x val="-2.0029784065524952E-2"/>
                  <c:y val="-1.56245491735057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1"/>
              <c:layout>
                <c:manualLayout>
                  <c:x val="-2.0029784065524841E-2"/>
                  <c:y val="1.25625104036883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3"/>
              <c:layout>
                <c:manualLayout>
                  <c:x val="-2.0029784065524952E-2"/>
                  <c:y val="-2.33119290581950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4"/>
              <c:layout>
                <c:manualLayout>
                  <c:x val="-2.0029784065524952E-2"/>
                  <c:y val="-2.0749469096631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0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27861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Sheet1!$A$3:$A$85</c:f>
              <c:strCache>
                <c:ptCount val="81"/>
                <c:pt idx="0">
                  <c:v>Янв '06</c:v>
                </c:pt>
                <c:pt idx="1">
                  <c:v>Фев '06</c:v>
                </c:pt>
                <c:pt idx="2">
                  <c:v>Мар '06</c:v>
                </c:pt>
                <c:pt idx="3">
                  <c:v>Апр '06</c:v>
                </c:pt>
                <c:pt idx="4">
                  <c:v>Май '06</c:v>
                </c:pt>
                <c:pt idx="5">
                  <c:v>Июн '06</c:v>
                </c:pt>
                <c:pt idx="6">
                  <c:v>Июл '06</c:v>
                </c:pt>
                <c:pt idx="7">
                  <c:v>Авг '06</c:v>
                </c:pt>
                <c:pt idx="8">
                  <c:v>Сен '06</c:v>
                </c:pt>
                <c:pt idx="9">
                  <c:v>Окт '06</c:v>
                </c:pt>
                <c:pt idx="10">
                  <c:v>Ноя '06</c:v>
                </c:pt>
                <c:pt idx="11">
                  <c:v>Дек '06</c:v>
                </c:pt>
                <c:pt idx="12">
                  <c:v>Янв '07</c:v>
                </c:pt>
                <c:pt idx="13">
                  <c:v>Фев '07</c:v>
                </c:pt>
                <c:pt idx="14">
                  <c:v>Мар '07</c:v>
                </c:pt>
                <c:pt idx="15">
                  <c:v>Апр '07</c:v>
                </c:pt>
                <c:pt idx="16">
                  <c:v>Май '07</c:v>
                </c:pt>
                <c:pt idx="17">
                  <c:v>Июн '07</c:v>
                </c:pt>
                <c:pt idx="18">
                  <c:v>Июл '07</c:v>
                </c:pt>
                <c:pt idx="19">
                  <c:v>Авг '07</c:v>
                </c:pt>
                <c:pt idx="20">
                  <c:v>Сен '07</c:v>
                </c:pt>
                <c:pt idx="21">
                  <c:v>Окт '07</c:v>
                </c:pt>
                <c:pt idx="22">
                  <c:v>Ноя '07</c:v>
                </c:pt>
                <c:pt idx="23">
                  <c:v>Дек '07</c:v>
                </c:pt>
                <c:pt idx="24">
                  <c:v>Янв '08</c:v>
                </c:pt>
                <c:pt idx="25">
                  <c:v>Фев '08</c:v>
                </c:pt>
                <c:pt idx="26">
                  <c:v>Март '08</c:v>
                </c:pt>
                <c:pt idx="27">
                  <c:v>Апр '08</c:v>
                </c:pt>
                <c:pt idx="28">
                  <c:v>Май '08</c:v>
                </c:pt>
                <c:pt idx="29">
                  <c:v>Июн '08</c:v>
                </c:pt>
                <c:pt idx="30">
                  <c:v>Июл '08</c:v>
                </c:pt>
                <c:pt idx="31">
                  <c:v>Авг '08</c:v>
                </c:pt>
                <c:pt idx="32">
                  <c:v>Сен '08</c:v>
                </c:pt>
                <c:pt idx="33">
                  <c:v>Окт '08</c:v>
                </c:pt>
                <c:pt idx="34">
                  <c:v>Ноя '08</c:v>
                </c:pt>
                <c:pt idx="35">
                  <c:v>Дек '08</c:v>
                </c:pt>
                <c:pt idx="36">
                  <c:v>Янв '09</c:v>
                </c:pt>
                <c:pt idx="37">
                  <c:v>Фев '09</c:v>
                </c:pt>
                <c:pt idx="38">
                  <c:v>Мар '09</c:v>
                </c:pt>
                <c:pt idx="39">
                  <c:v>Апр '09</c:v>
                </c:pt>
                <c:pt idx="40">
                  <c:v>Май '09</c:v>
                </c:pt>
                <c:pt idx="41">
                  <c:v>Июн '09</c:v>
                </c:pt>
                <c:pt idx="42">
                  <c:v>Июл '09</c:v>
                </c:pt>
                <c:pt idx="43">
                  <c:v>Авг '09</c:v>
                </c:pt>
                <c:pt idx="44">
                  <c:v>Сен '09</c:v>
                </c:pt>
                <c:pt idx="45">
                  <c:v>Окт '09</c:v>
                </c:pt>
                <c:pt idx="46">
                  <c:v>Ноя '09</c:v>
                </c:pt>
                <c:pt idx="47">
                  <c:v>Дек '09</c:v>
                </c:pt>
                <c:pt idx="48">
                  <c:v>Янв '10</c:v>
                </c:pt>
                <c:pt idx="49">
                  <c:v>Фев '10</c:v>
                </c:pt>
                <c:pt idx="50">
                  <c:v>Мар '10</c:v>
                </c:pt>
                <c:pt idx="51">
                  <c:v>Апр '10</c:v>
                </c:pt>
                <c:pt idx="52">
                  <c:v>Май '10</c:v>
                </c:pt>
                <c:pt idx="53">
                  <c:v>Июн '10</c:v>
                </c:pt>
                <c:pt idx="54">
                  <c:v>Июл '10</c:v>
                </c:pt>
                <c:pt idx="55">
                  <c:v>Авг '10</c:v>
                </c:pt>
                <c:pt idx="56">
                  <c:v>Сен '10</c:v>
                </c:pt>
                <c:pt idx="57">
                  <c:v>Окт '10</c:v>
                </c:pt>
                <c:pt idx="58">
                  <c:v>Ноя '10</c:v>
                </c:pt>
                <c:pt idx="59">
                  <c:v>Дек '10</c:v>
                </c:pt>
                <c:pt idx="60">
                  <c:v>Янв '11</c:v>
                </c:pt>
                <c:pt idx="61">
                  <c:v>Фев '11</c:v>
                </c:pt>
                <c:pt idx="62">
                  <c:v>Мар '11</c:v>
                </c:pt>
                <c:pt idx="63">
                  <c:v>Апр '11</c:v>
                </c:pt>
                <c:pt idx="64">
                  <c:v>Май '11</c:v>
                </c:pt>
                <c:pt idx="65">
                  <c:v>Июн '11</c:v>
                </c:pt>
                <c:pt idx="66">
                  <c:v>Июл '11</c:v>
                </c:pt>
                <c:pt idx="67">
                  <c:v>Авг '11</c:v>
                </c:pt>
                <c:pt idx="68">
                  <c:v>Сен '11</c:v>
                </c:pt>
                <c:pt idx="69">
                  <c:v>Окт '11</c:v>
                </c:pt>
                <c:pt idx="70">
                  <c:v>Ноя '11</c:v>
                </c:pt>
                <c:pt idx="71">
                  <c:v>Дек '11</c:v>
                </c:pt>
                <c:pt idx="72">
                  <c:v>Янв '12</c:v>
                </c:pt>
                <c:pt idx="73">
                  <c:v>Фев '12</c:v>
                </c:pt>
                <c:pt idx="74">
                  <c:v>Мар '12</c:v>
                </c:pt>
                <c:pt idx="75">
                  <c:v>Апр '12</c:v>
                </c:pt>
                <c:pt idx="76">
                  <c:v>Май '12</c:v>
                </c:pt>
                <c:pt idx="77">
                  <c:v>Июн '12</c:v>
                </c:pt>
                <c:pt idx="78">
                  <c:v>Июл '12</c:v>
                </c:pt>
                <c:pt idx="79">
                  <c:v>Авг '12</c:v>
                </c:pt>
                <c:pt idx="80">
                  <c:v>Сен '12</c:v>
                </c:pt>
              </c:strCache>
            </c:strRef>
          </c:cat>
          <c:val>
            <c:numRef>
              <c:f>Sheet1!$G$2:$G$85</c:f>
              <c:numCache>
                <c:formatCode>General</c:formatCode>
                <c:ptCount val="82"/>
                <c:pt idx="34">
                  <c:v>50</c:v>
                </c:pt>
                <c:pt idx="35">
                  <c:v>52</c:v>
                </c:pt>
                <c:pt idx="36">
                  <c:v>53.1</c:v>
                </c:pt>
                <c:pt idx="37">
                  <c:v>52.8</c:v>
                </c:pt>
                <c:pt idx="38">
                  <c:v>55.4</c:v>
                </c:pt>
                <c:pt idx="39">
                  <c:v>56.2</c:v>
                </c:pt>
                <c:pt idx="40">
                  <c:v>56.3</c:v>
                </c:pt>
                <c:pt idx="41">
                  <c:v>55.8</c:v>
                </c:pt>
                <c:pt idx="42">
                  <c:v>53.6</c:v>
                </c:pt>
                <c:pt idx="43">
                  <c:v>54.2</c:v>
                </c:pt>
                <c:pt idx="44">
                  <c:v>56.1</c:v>
                </c:pt>
                <c:pt idx="45">
                  <c:v>59</c:v>
                </c:pt>
                <c:pt idx="46">
                  <c:v>57.9</c:v>
                </c:pt>
                <c:pt idx="47">
                  <c:v>60.6</c:v>
                </c:pt>
                <c:pt idx="48">
                  <c:v>57.5</c:v>
                </c:pt>
                <c:pt idx="49">
                  <c:v>60.4</c:v>
                </c:pt>
                <c:pt idx="50">
                  <c:v>60.7</c:v>
                </c:pt>
                <c:pt idx="51">
                  <c:v>61.2</c:v>
                </c:pt>
                <c:pt idx="52">
                  <c:v>62.7</c:v>
                </c:pt>
                <c:pt idx="53">
                  <c:v>61.1</c:v>
                </c:pt>
                <c:pt idx="54">
                  <c:v>62.2</c:v>
                </c:pt>
                <c:pt idx="55">
                  <c:v>59</c:v>
                </c:pt>
                <c:pt idx="56">
                  <c:v>62.4</c:v>
                </c:pt>
                <c:pt idx="57">
                  <c:v>62.9</c:v>
                </c:pt>
                <c:pt idx="58">
                  <c:v>62.8</c:v>
                </c:pt>
                <c:pt idx="59">
                  <c:v>65.3</c:v>
                </c:pt>
                <c:pt idx="60">
                  <c:v>61.7</c:v>
                </c:pt>
                <c:pt idx="61">
                  <c:v>66.2</c:v>
                </c:pt>
                <c:pt idx="62">
                  <c:v>65.599999999999994</c:v>
                </c:pt>
                <c:pt idx="63">
                  <c:v>63.2</c:v>
                </c:pt>
                <c:pt idx="64">
                  <c:v>64.7</c:v>
                </c:pt>
                <c:pt idx="65">
                  <c:v>64.5</c:v>
                </c:pt>
                <c:pt idx="66">
                  <c:v>63.9</c:v>
                </c:pt>
                <c:pt idx="67">
                  <c:v>64.5</c:v>
                </c:pt>
                <c:pt idx="68">
                  <c:v>64.400000000000006</c:v>
                </c:pt>
                <c:pt idx="69">
                  <c:v>65.2</c:v>
                </c:pt>
                <c:pt idx="70">
                  <c:v>64.3</c:v>
                </c:pt>
                <c:pt idx="71">
                  <c:v>65.400000000000006</c:v>
                </c:pt>
                <c:pt idx="72">
                  <c:v>66.400000000000006</c:v>
                </c:pt>
                <c:pt idx="73">
                  <c:v>68</c:v>
                </c:pt>
                <c:pt idx="74">
                  <c:v>66.8</c:v>
                </c:pt>
                <c:pt idx="75">
                  <c:v>67</c:v>
                </c:pt>
                <c:pt idx="76">
                  <c:v>67.400000000000006</c:v>
                </c:pt>
                <c:pt idx="77">
                  <c:v>68.2</c:v>
                </c:pt>
                <c:pt idx="78">
                  <c:v>67.8</c:v>
                </c:pt>
                <c:pt idx="79">
                  <c:v>66.599999999999994</c:v>
                </c:pt>
                <c:pt idx="80">
                  <c:v>69.900000000000006</c:v>
                </c:pt>
              </c:numCache>
            </c:numRef>
          </c:val>
          <c:smooth val="0"/>
        </c:ser>
        <c:ser>
          <c:idx val="7"/>
          <c:order val="3"/>
          <c:tx>
            <c:strRef>
              <c:f>Sheet1!$I$1</c:f>
              <c:strCache>
                <c:ptCount val="1"/>
                <c:pt idx="0">
                  <c:v>Екатеринбург </c:v>
                </c:pt>
              </c:strCache>
            </c:strRef>
          </c:tx>
          <c:spPr>
            <a:ln w="41791">
              <a:solidFill>
                <a:srgbClr val="99CC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dLbls>
            <c:dLbl>
              <c:idx val="52"/>
              <c:layout>
                <c:manualLayout>
                  <c:x val="-2.0029784065524952E-2"/>
                  <c:y val="-1.768722855831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layout>
                <c:manualLayout>
                  <c:x val="-2.1518987341772149E-2"/>
                  <c:y val="3.35619706729483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>
                <c:manualLayout>
                  <c:x val="-2.1518987341772149E-2"/>
                  <c:y val="-2.53746084430029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5"/>
              <c:layout>
                <c:manualLayout>
                  <c:x val="-1.7051377513030527E-2"/>
                  <c:y val="2.331213082669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6"/>
              <c:layout>
                <c:manualLayout>
                  <c:x val="-1.7051377513030527E-2"/>
                  <c:y val="1.30622909804435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layout>
                <c:manualLayout>
                  <c:x val="-9.60536113179449E-3"/>
                  <c:y val="2.4999117262808611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>
                <c:manualLayout>
                  <c:x val="-1.8540580789277908E-2"/>
                  <c:y val="1.81872109035697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>
                <c:manualLayout>
                  <c:x val="-2.1518987341772149E-2"/>
                  <c:y val="-2.79370684045662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>
                <c:manualLayout>
                  <c:x val="-2.0029784065524841E-2"/>
                  <c:y val="1.30622909804435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8"/>
              <c:layout>
                <c:manualLayout>
                  <c:x val="-1.7051377513030527E-2"/>
                  <c:y val="-9.999848673624396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9"/>
              <c:layout>
                <c:manualLayout>
                  <c:x val="-1.8540698049378228E-2"/>
                  <c:y val="-2.02496885198769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0"/>
              <c:layout>
                <c:manualLayout>
                  <c:x val="-2.0029784065524952E-2"/>
                  <c:y val="-2.7937068404566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1"/>
              <c:layout>
                <c:manualLayout>
                  <c:x val="-2.0029784065524841E-2"/>
                  <c:y val="2.5874590788259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2"/>
              <c:layout>
                <c:manualLayout>
                  <c:x val="-2.0029784065524952E-2"/>
                  <c:y val="1.5624750942006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3"/>
              <c:layout>
                <c:manualLayout>
                  <c:x val="-1.8540580789277908E-2"/>
                  <c:y val="1.5624750942006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4"/>
              <c:layout>
                <c:manualLayout>
                  <c:x val="-2.0029784065524952E-2"/>
                  <c:y val="1.30622909804435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layout>
                <c:manualLayout>
                  <c:x val="-1.8258740961568133E-2"/>
                  <c:y val="1.30622909804435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0"/>
              <c:layout>
                <c:manualLayout>
                  <c:x val="0"/>
                  <c:y val="1.53747597693786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2"/>
              <c:layout>
                <c:manualLayout>
                  <c:x val="0"/>
                  <c:y val="1.2812299807815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noFill/>
              <a:ln w="27861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92D05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Sheet1!$A$3:$A$85</c:f>
              <c:strCache>
                <c:ptCount val="81"/>
                <c:pt idx="0">
                  <c:v>Янв '06</c:v>
                </c:pt>
                <c:pt idx="1">
                  <c:v>Фев '06</c:v>
                </c:pt>
                <c:pt idx="2">
                  <c:v>Мар '06</c:v>
                </c:pt>
                <c:pt idx="3">
                  <c:v>Апр '06</c:v>
                </c:pt>
                <c:pt idx="4">
                  <c:v>Май '06</c:v>
                </c:pt>
                <c:pt idx="5">
                  <c:v>Июн '06</c:v>
                </c:pt>
                <c:pt idx="6">
                  <c:v>Июл '06</c:v>
                </c:pt>
                <c:pt idx="7">
                  <c:v>Авг '06</c:v>
                </c:pt>
                <c:pt idx="8">
                  <c:v>Сен '06</c:v>
                </c:pt>
                <c:pt idx="9">
                  <c:v>Окт '06</c:v>
                </c:pt>
                <c:pt idx="10">
                  <c:v>Ноя '06</c:v>
                </c:pt>
                <c:pt idx="11">
                  <c:v>Дек '06</c:v>
                </c:pt>
                <c:pt idx="12">
                  <c:v>Янв '07</c:v>
                </c:pt>
                <c:pt idx="13">
                  <c:v>Фев '07</c:v>
                </c:pt>
                <c:pt idx="14">
                  <c:v>Мар '07</c:v>
                </c:pt>
                <c:pt idx="15">
                  <c:v>Апр '07</c:v>
                </c:pt>
                <c:pt idx="16">
                  <c:v>Май '07</c:v>
                </c:pt>
                <c:pt idx="17">
                  <c:v>Июн '07</c:v>
                </c:pt>
                <c:pt idx="18">
                  <c:v>Июл '07</c:v>
                </c:pt>
                <c:pt idx="19">
                  <c:v>Авг '07</c:v>
                </c:pt>
                <c:pt idx="20">
                  <c:v>Сен '07</c:v>
                </c:pt>
                <c:pt idx="21">
                  <c:v>Окт '07</c:v>
                </c:pt>
                <c:pt idx="22">
                  <c:v>Ноя '07</c:v>
                </c:pt>
                <c:pt idx="23">
                  <c:v>Дек '07</c:v>
                </c:pt>
                <c:pt idx="24">
                  <c:v>Янв '08</c:v>
                </c:pt>
                <c:pt idx="25">
                  <c:v>Фев '08</c:v>
                </c:pt>
                <c:pt idx="26">
                  <c:v>Март '08</c:v>
                </c:pt>
                <c:pt idx="27">
                  <c:v>Апр '08</c:v>
                </c:pt>
                <c:pt idx="28">
                  <c:v>Май '08</c:v>
                </c:pt>
                <c:pt idx="29">
                  <c:v>Июн '08</c:v>
                </c:pt>
                <c:pt idx="30">
                  <c:v>Июл '08</c:v>
                </c:pt>
                <c:pt idx="31">
                  <c:v>Авг '08</c:v>
                </c:pt>
                <c:pt idx="32">
                  <c:v>Сен '08</c:v>
                </c:pt>
                <c:pt idx="33">
                  <c:v>Окт '08</c:v>
                </c:pt>
                <c:pt idx="34">
                  <c:v>Ноя '08</c:v>
                </c:pt>
                <c:pt idx="35">
                  <c:v>Дек '08</c:v>
                </c:pt>
                <c:pt idx="36">
                  <c:v>Янв '09</c:v>
                </c:pt>
                <c:pt idx="37">
                  <c:v>Фев '09</c:v>
                </c:pt>
                <c:pt idx="38">
                  <c:v>Мар '09</c:v>
                </c:pt>
                <c:pt idx="39">
                  <c:v>Апр '09</c:v>
                </c:pt>
                <c:pt idx="40">
                  <c:v>Май '09</c:v>
                </c:pt>
                <c:pt idx="41">
                  <c:v>Июн '09</c:v>
                </c:pt>
                <c:pt idx="42">
                  <c:v>Июл '09</c:v>
                </c:pt>
                <c:pt idx="43">
                  <c:v>Авг '09</c:v>
                </c:pt>
                <c:pt idx="44">
                  <c:v>Сен '09</c:v>
                </c:pt>
                <c:pt idx="45">
                  <c:v>Окт '09</c:v>
                </c:pt>
                <c:pt idx="46">
                  <c:v>Ноя '09</c:v>
                </c:pt>
                <c:pt idx="47">
                  <c:v>Дек '09</c:v>
                </c:pt>
                <c:pt idx="48">
                  <c:v>Янв '10</c:v>
                </c:pt>
                <c:pt idx="49">
                  <c:v>Фев '10</c:v>
                </c:pt>
                <c:pt idx="50">
                  <c:v>Мар '10</c:v>
                </c:pt>
                <c:pt idx="51">
                  <c:v>Апр '10</c:v>
                </c:pt>
                <c:pt idx="52">
                  <c:v>Май '10</c:v>
                </c:pt>
                <c:pt idx="53">
                  <c:v>Июн '10</c:v>
                </c:pt>
                <c:pt idx="54">
                  <c:v>Июл '10</c:v>
                </c:pt>
                <c:pt idx="55">
                  <c:v>Авг '10</c:v>
                </c:pt>
                <c:pt idx="56">
                  <c:v>Сен '10</c:v>
                </c:pt>
                <c:pt idx="57">
                  <c:v>Окт '10</c:v>
                </c:pt>
                <c:pt idx="58">
                  <c:v>Ноя '10</c:v>
                </c:pt>
                <c:pt idx="59">
                  <c:v>Дек '10</c:v>
                </c:pt>
                <c:pt idx="60">
                  <c:v>Янв '11</c:v>
                </c:pt>
                <c:pt idx="61">
                  <c:v>Фев '11</c:v>
                </c:pt>
                <c:pt idx="62">
                  <c:v>Мар '11</c:v>
                </c:pt>
                <c:pt idx="63">
                  <c:v>Апр '11</c:v>
                </c:pt>
                <c:pt idx="64">
                  <c:v>Май '11</c:v>
                </c:pt>
                <c:pt idx="65">
                  <c:v>Июн '11</c:v>
                </c:pt>
                <c:pt idx="66">
                  <c:v>Июл '11</c:v>
                </c:pt>
                <c:pt idx="67">
                  <c:v>Авг '11</c:v>
                </c:pt>
                <c:pt idx="68">
                  <c:v>Сен '11</c:v>
                </c:pt>
                <c:pt idx="69">
                  <c:v>Окт '11</c:v>
                </c:pt>
                <c:pt idx="70">
                  <c:v>Ноя '11</c:v>
                </c:pt>
                <c:pt idx="71">
                  <c:v>Дек '11</c:v>
                </c:pt>
                <c:pt idx="72">
                  <c:v>Янв '12</c:v>
                </c:pt>
                <c:pt idx="73">
                  <c:v>Фев '12</c:v>
                </c:pt>
                <c:pt idx="74">
                  <c:v>Мар '12</c:v>
                </c:pt>
                <c:pt idx="75">
                  <c:v>Апр '12</c:v>
                </c:pt>
                <c:pt idx="76">
                  <c:v>Май '12</c:v>
                </c:pt>
                <c:pt idx="77">
                  <c:v>Июн '12</c:v>
                </c:pt>
                <c:pt idx="78">
                  <c:v>Июл '12</c:v>
                </c:pt>
                <c:pt idx="79">
                  <c:v>Авг '12</c:v>
                </c:pt>
                <c:pt idx="80">
                  <c:v>Сен '12</c:v>
                </c:pt>
              </c:strCache>
            </c:strRef>
          </c:cat>
          <c:val>
            <c:numRef>
              <c:f>Sheet1!$I$2:$I$85</c:f>
              <c:numCache>
                <c:formatCode>General</c:formatCode>
                <c:ptCount val="82"/>
                <c:pt idx="43">
                  <c:v>54.3</c:v>
                </c:pt>
                <c:pt idx="44">
                  <c:v>56.1</c:v>
                </c:pt>
                <c:pt idx="45">
                  <c:v>58.5</c:v>
                </c:pt>
                <c:pt idx="46">
                  <c:v>58.3</c:v>
                </c:pt>
                <c:pt idx="47">
                  <c:v>59.6</c:v>
                </c:pt>
                <c:pt idx="48">
                  <c:v>58.1</c:v>
                </c:pt>
                <c:pt idx="49">
                  <c:v>57.7</c:v>
                </c:pt>
                <c:pt idx="50">
                  <c:v>61</c:v>
                </c:pt>
                <c:pt idx="51">
                  <c:v>61.3</c:v>
                </c:pt>
                <c:pt idx="52">
                  <c:v>62.7</c:v>
                </c:pt>
                <c:pt idx="53">
                  <c:v>62.7</c:v>
                </c:pt>
                <c:pt idx="54">
                  <c:v>61.5</c:v>
                </c:pt>
                <c:pt idx="55">
                  <c:v>60.1</c:v>
                </c:pt>
                <c:pt idx="56">
                  <c:v>62.7</c:v>
                </c:pt>
                <c:pt idx="57">
                  <c:v>62.9</c:v>
                </c:pt>
                <c:pt idx="58">
                  <c:v>62.5</c:v>
                </c:pt>
                <c:pt idx="59">
                  <c:v>60.9</c:v>
                </c:pt>
                <c:pt idx="60">
                  <c:v>63.7</c:v>
                </c:pt>
                <c:pt idx="61">
                  <c:v>66.8</c:v>
                </c:pt>
                <c:pt idx="62">
                  <c:v>66</c:v>
                </c:pt>
                <c:pt idx="63">
                  <c:v>66.7</c:v>
                </c:pt>
                <c:pt idx="64">
                  <c:v>64.8</c:v>
                </c:pt>
                <c:pt idx="65">
                  <c:v>64.900000000000006</c:v>
                </c:pt>
                <c:pt idx="66">
                  <c:v>63.1</c:v>
                </c:pt>
                <c:pt idx="67">
                  <c:v>63.6</c:v>
                </c:pt>
                <c:pt idx="68">
                  <c:v>64.5</c:v>
                </c:pt>
                <c:pt idx="69">
                  <c:v>67.099999999999994</c:v>
                </c:pt>
                <c:pt idx="70">
                  <c:v>66.400000000000006</c:v>
                </c:pt>
                <c:pt idx="71">
                  <c:v>66.5</c:v>
                </c:pt>
                <c:pt idx="72">
                  <c:v>68.5</c:v>
                </c:pt>
                <c:pt idx="73">
                  <c:v>67.3</c:v>
                </c:pt>
                <c:pt idx="74">
                  <c:v>69.5</c:v>
                </c:pt>
                <c:pt idx="75">
                  <c:v>69.8</c:v>
                </c:pt>
                <c:pt idx="76">
                  <c:v>68</c:v>
                </c:pt>
                <c:pt idx="77">
                  <c:v>67.900000000000006</c:v>
                </c:pt>
                <c:pt idx="78">
                  <c:v>67.2</c:v>
                </c:pt>
                <c:pt idx="79">
                  <c:v>69.7</c:v>
                </c:pt>
                <c:pt idx="80">
                  <c:v>69.7</c:v>
                </c:pt>
              </c:numCache>
            </c:numRef>
          </c:val>
          <c:smooth val="0"/>
        </c:ser>
        <c:ser>
          <c:idx val="9"/>
          <c:order val="4"/>
          <c:tx>
            <c:strRef>
              <c:f>Sheet1!$K$1</c:f>
              <c:strCache>
                <c:ptCount val="1"/>
                <c:pt idx="0">
                  <c:v>Новосибирск</c:v>
                </c:pt>
              </c:strCache>
            </c:strRef>
          </c:tx>
          <c:spPr>
            <a:ln w="41791">
              <a:solidFill>
                <a:srgbClr val="FF99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dLbls>
            <c:dLbl>
              <c:idx val="55"/>
              <c:layout>
                <c:manualLayout>
                  <c:x val="-2.1518987341772149E-2"/>
                  <c:y val="2.331213082669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>
                <c:manualLayout>
                  <c:x val="-1.8540580789277908E-2"/>
                  <c:y val="3.8686890596074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>
                <c:manualLayout>
                  <c:x val="-1.8540580789277908E-2"/>
                  <c:y val="3.8686890596074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0"/>
              <c:layout>
                <c:manualLayout>
                  <c:x val="-1.8540580789277908E-2"/>
                  <c:y val="2.0749670865132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1"/>
              <c:layout>
                <c:manualLayout>
                  <c:x val="-2.0029784065524952E-2"/>
                  <c:y val="2.0749670865132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2"/>
              <c:layout>
                <c:manualLayout>
                  <c:x val="-2.0029784065524952E-2"/>
                  <c:y val="2.0749670865132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3"/>
              <c:layout>
                <c:manualLayout>
                  <c:x val="-2.0029784065524952E-2"/>
                  <c:y val="2.0749670865132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7"/>
              <c:layout>
                <c:manualLayout>
                  <c:x val="-2.0029784065524952E-2"/>
                  <c:y val="2.0749670865132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8"/>
              <c:layout>
                <c:manualLayout>
                  <c:x val="-2.0029784065524952E-2"/>
                  <c:y val="1.5624750942006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9"/>
              <c:layout>
                <c:manualLayout>
                  <c:x val="-2.0029784065525053E-2"/>
                  <c:y val="2.0749670865132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0"/>
              <c:layout>
                <c:manualLayout>
                  <c:x val="-2.0029784065524952E-2"/>
                  <c:y val="2.0749670865132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1"/>
              <c:layout>
                <c:manualLayout>
                  <c:x val="-2.5986597170513812E-2"/>
                  <c:y val="-1.25623086351875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4"/>
              <c:layout>
                <c:manualLayout>
                  <c:x val="-2.0029784065524952E-2"/>
                  <c:y val="1.3062089211942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layout>
                <c:manualLayout>
                  <c:x val="-1.707405624775396E-2"/>
                  <c:y val="1.30622909804435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0"/>
              <c:layout>
                <c:manualLayout>
                  <c:x val="0"/>
                  <c:y val="-5.124919923126199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27861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FFC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Sheet1!$A$3:$A$85</c:f>
              <c:strCache>
                <c:ptCount val="81"/>
                <c:pt idx="0">
                  <c:v>Янв '06</c:v>
                </c:pt>
                <c:pt idx="1">
                  <c:v>Фев '06</c:v>
                </c:pt>
                <c:pt idx="2">
                  <c:v>Мар '06</c:v>
                </c:pt>
                <c:pt idx="3">
                  <c:v>Апр '06</c:v>
                </c:pt>
                <c:pt idx="4">
                  <c:v>Май '06</c:v>
                </c:pt>
                <c:pt idx="5">
                  <c:v>Июн '06</c:v>
                </c:pt>
                <c:pt idx="6">
                  <c:v>Июл '06</c:v>
                </c:pt>
                <c:pt idx="7">
                  <c:v>Авг '06</c:v>
                </c:pt>
                <c:pt idx="8">
                  <c:v>Сен '06</c:v>
                </c:pt>
                <c:pt idx="9">
                  <c:v>Окт '06</c:v>
                </c:pt>
                <c:pt idx="10">
                  <c:v>Ноя '06</c:v>
                </c:pt>
                <c:pt idx="11">
                  <c:v>Дек '06</c:v>
                </c:pt>
                <c:pt idx="12">
                  <c:v>Янв '07</c:v>
                </c:pt>
                <c:pt idx="13">
                  <c:v>Фев '07</c:v>
                </c:pt>
                <c:pt idx="14">
                  <c:v>Мар '07</c:v>
                </c:pt>
                <c:pt idx="15">
                  <c:v>Апр '07</c:v>
                </c:pt>
                <c:pt idx="16">
                  <c:v>Май '07</c:v>
                </c:pt>
                <c:pt idx="17">
                  <c:v>Июн '07</c:v>
                </c:pt>
                <c:pt idx="18">
                  <c:v>Июл '07</c:v>
                </c:pt>
                <c:pt idx="19">
                  <c:v>Авг '07</c:v>
                </c:pt>
                <c:pt idx="20">
                  <c:v>Сен '07</c:v>
                </c:pt>
                <c:pt idx="21">
                  <c:v>Окт '07</c:v>
                </c:pt>
                <c:pt idx="22">
                  <c:v>Ноя '07</c:v>
                </c:pt>
                <c:pt idx="23">
                  <c:v>Дек '07</c:v>
                </c:pt>
                <c:pt idx="24">
                  <c:v>Янв '08</c:v>
                </c:pt>
                <c:pt idx="25">
                  <c:v>Фев '08</c:v>
                </c:pt>
                <c:pt idx="26">
                  <c:v>Март '08</c:v>
                </c:pt>
                <c:pt idx="27">
                  <c:v>Апр '08</c:v>
                </c:pt>
                <c:pt idx="28">
                  <c:v>Май '08</c:v>
                </c:pt>
                <c:pt idx="29">
                  <c:v>Июн '08</c:v>
                </c:pt>
                <c:pt idx="30">
                  <c:v>Июл '08</c:v>
                </c:pt>
                <c:pt idx="31">
                  <c:v>Авг '08</c:v>
                </c:pt>
                <c:pt idx="32">
                  <c:v>Сен '08</c:v>
                </c:pt>
                <c:pt idx="33">
                  <c:v>Окт '08</c:v>
                </c:pt>
                <c:pt idx="34">
                  <c:v>Ноя '08</c:v>
                </c:pt>
                <c:pt idx="35">
                  <c:v>Дек '08</c:v>
                </c:pt>
                <c:pt idx="36">
                  <c:v>Янв '09</c:v>
                </c:pt>
                <c:pt idx="37">
                  <c:v>Фев '09</c:v>
                </c:pt>
                <c:pt idx="38">
                  <c:v>Мар '09</c:v>
                </c:pt>
                <c:pt idx="39">
                  <c:v>Апр '09</c:v>
                </c:pt>
                <c:pt idx="40">
                  <c:v>Май '09</c:v>
                </c:pt>
                <c:pt idx="41">
                  <c:v>Июн '09</c:v>
                </c:pt>
                <c:pt idx="42">
                  <c:v>Июл '09</c:v>
                </c:pt>
                <c:pt idx="43">
                  <c:v>Авг '09</c:v>
                </c:pt>
                <c:pt idx="44">
                  <c:v>Сен '09</c:v>
                </c:pt>
                <c:pt idx="45">
                  <c:v>Окт '09</c:v>
                </c:pt>
                <c:pt idx="46">
                  <c:v>Ноя '09</c:v>
                </c:pt>
                <c:pt idx="47">
                  <c:v>Дек '09</c:v>
                </c:pt>
                <c:pt idx="48">
                  <c:v>Янв '10</c:v>
                </c:pt>
                <c:pt idx="49">
                  <c:v>Фев '10</c:v>
                </c:pt>
                <c:pt idx="50">
                  <c:v>Мар '10</c:v>
                </c:pt>
                <c:pt idx="51">
                  <c:v>Апр '10</c:v>
                </c:pt>
                <c:pt idx="52">
                  <c:v>Май '10</c:v>
                </c:pt>
                <c:pt idx="53">
                  <c:v>Июн '10</c:v>
                </c:pt>
                <c:pt idx="54">
                  <c:v>Июл '10</c:v>
                </c:pt>
                <c:pt idx="55">
                  <c:v>Авг '10</c:v>
                </c:pt>
                <c:pt idx="56">
                  <c:v>Сен '10</c:v>
                </c:pt>
                <c:pt idx="57">
                  <c:v>Окт '10</c:v>
                </c:pt>
                <c:pt idx="58">
                  <c:v>Ноя '10</c:v>
                </c:pt>
                <c:pt idx="59">
                  <c:v>Дек '10</c:v>
                </c:pt>
                <c:pt idx="60">
                  <c:v>Янв '11</c:v>
                </c:pt>
                <c:pt idx="61">
                  <c:v>Фев '11</c:v>
                </c:pt>
                <c:pt idx="62">
                  <c:v>Мар '11</c:v>
                </c:pt>
                <c:pt idx="63">
                  <c:v>Апр '11</c:v>
                </c:pt>
                <c:pt idx="64">
                  <c:v>Май '11</c:v>
                </c:pt>
                <c:pt idx="65">
                  <c:v>Июн '11</c:v>
                </c:pt>
                <c:pt idx="66">
                  <c:v>Июл '11</c:v>
                </c:pt>
                <c:pt idx="67">
                  <c:v>Авг '11</c:v>
                </c:pt>
                <c:pt idx="68">
                  <c:v>Сен '11</c:v>
                </c:pt>
                <c:pt idx="69">
                  <c:v>Окт '11</c:v>
                </c:pt>
                <c:pt idx="70">
                  <c:v>Ноя '11</c:v>
                </c:pt>
                <c:pt idx="71">
                  <c:v>Дек '11</c:v>
                </c:pt>
                <c:pt idx="72">
                  <c:v>Янв '12</c:v>
                </c:pt>
                <c:pt idx="73">
                  <c:v>Фев '12</c:v>
                </c:pt>
                <c:pt idx="74">
                  <c:v>Мар '12</c:v>
                </c:pt>
                <c:pt idx="75">
                  <c:v>Апр '12</c:v>
                </c:pt>
                <c:pt idx="76">
                  <c:v>Май '12</c:v>
                </c:pt>
                <c:pt idx="77">
                  <c:v>Июн '12</c:v>
                </c:pt>
                <c:pt idx="78">
                  <c:v>Июл '12</c:v>
                </c:pt>
                <c:pt idx="79">
                  <c:v>Авг '12</c:v>
                </c:pt>
                <c:pt idx="80">
                  <c:v>Сен '12</c:v>
                </c:pt>
              </c:strCache>
            </c:strRef>
          </c:cat>
          <c:val>
            <c:numRef>
              <c:f>Sheet1!$K$2:$K$85</c:f>
              <c:numCache>
                <c:formatCode>General</c:formatCode>
                <c:ptCount val="82"/>
                <c:pt idx="56">
                  <c:v>58.4</c:v>
                </c:pt>
                <c:pt idx="57">
                  <c:v>61.3</c:v>
                </c:pt>
                <c:pt idx="58">
                  <c:v>61.9</c:v>
                </c:pt>
                <c:pt idx="59">
                  <c:v>58.2</c:v>
                </c:pt>
                <c:pt idx="60">
                  <c:v>62.1</c:v>
                </c:pt>
                <c:pt idx="61">
                  <c:v>62.8</c:v>
                </c:pt>
                <c:pt idx="62">
                  <c:v>62</c:v>
                </c:pt>
                <c:pt idx="63">
                  <c:v>62.7</c:v>
                </c:pt>
                <c:pt idx="64">
                  <c:v>62.6</c:v>
                </c:pt>
                <c:pt idx="65">
                  <c:v>63.3</c:v>
                </c:pt>
                <c:pt idx="66">
                  <c:v>63</c:v>
                </c:pt>
                <c:pt idx="67">
                  <c:v>61.9</c:v>
                </c:pt>
                <c:pt idx="68">
                  <c:v>62.4</c:v>
                </c:pt>
                <c:pt idx="69">
                  <c:v>63</c:v>
                </c:pt>
                <c:pt idx="70">
                  <c:v>63.9</c:v>
                </c:pt>
                <c:pt idx="71">
                  <c:v>64</c:v>
                </c:pt>
                <c:pt idx="72">
                  <c:v>64.2</c:v>
                </c:pt>
                <c:pt idx="73">
                  <c:v>66</c:v>
                </c:pt>
                <c:pt idx="74">
                  <c:v>67.3</c:v>
                </c:pt>
                <c:pt idx="75">
                  <c:v>66.5</c:v>
                </c:pt>
                <c:pt idx="76">
                  <c:v>68.099999999999994</c:v>
                </c:pt>
                <c:pt idx="77">
                  <c:v>66.400000000000006</c:v>
                </c:pt>
                <c:pt idx="78">
                  <c:v>65.900000000000006</c:v>
                </c:pt>
                <c:pt idx="79">
                  <c:v>66.599999999999994</c:v>
                </c:pt>
                <c:pt idx="80">
                  <c:v>66.7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1609984"/>
        <c:axId val="135045120"/>
      </c:lineChart>
      <c:catAx>
        <c:axId val="14160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3930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878" b="0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5045120"/>
        <c:crosses val="autoZero"/>
        <c:auto val="0"/>
        <c:lblAlgn val="ctr"/>
        <c:lblOffset val="100"/>
        <c:tickLblSkip val="5"/>
        <c:tickMarkSkip val="1"/>
        <c:noMultiLvlLbl val="0"/>
      </c:catAx>
      <c:valAx>
        <c:axId val="135045120"/>
        <c:scaling>
          <c:orientation val="minMax"/>
          <c:max val="75"/>
          <c:min val="3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393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80808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1609984"/>
        <c:crosses val="autoZero"/>
        <c:crossBetween val="between"/>
        <c:majorUnit val="5"/>
        <c:minorUnit val="0.5"/>
      </c:valAx>
      <c:spPr>
        <a:noFill/>
        <a:ln w="27861">
          <a:noFill/>
        </a:ln>
      </c:spPr>
    </c:plotArea>
    <c:legend>
      <c:legendPos val="r"/>
      <c:layout>
        <c:manualLayout>
          <c:xMode val="edge"/>
          <c:yMode val="edge"/>
          <c:x val="7.2303921568628582E-2"/>
          <c:y val="2.3206751054852308E-2"/>
          <c:w val="0.24877450980392171"/>
          <c:h val="0.19620253164556964"/>
        </c:manualLayout>
      </c:layout>
      <c:overlay val="0"/>
      <c:spPr>
        <a:solidFill>
          <a:schemeClr val="bg1"/>
        </a:solidFill>
        <a:ln w="13930">
          <a:solidFill>
            <a:srgbClr val="C0C0C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9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53801169590822"/>
          <c:y val="2.1691973969631606E-3"/>
          <c:w val="0.45359294866890426"/>
          <c:h val="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gradFill rotWithShape="0">
              <a:gsLst>
                <a:gs pos="0">
                  <a:srgbClr val="969696"/>
                </a:gs>
                <a:gs pos="50000">
                  <a:srgbClr val="969696">
                    <a:gamma/>
                    <a:tint val="69804"/>
                    <a:invGamma/>
                  </a:srgbClr>
                </a:gs>
                <a:gs pos="100000">
                  <a:srgbClr val="969696"/>
                </a:gs>
              </a:gsLst>
              <a:lin ang="5400000" scaled="1"/>
            </a:gradFill>
            <a:ln w="25302">
              <a:noFill/>
            </a:ln>
          </c:spPr>
          <c:invertIfNegative val="0"/>
          <c:dPt>
            <c:idx val="0"/>
            <c:invertIfNegative val="0"/>
            <c:bubble3D val="0"/>
            <c:spPr>
              <a:gradFill rotWithShape="0">
                <a:gsLst>
                  <a:gs pos="0">
                    <a:srgbClr val="00A5C5"/>
                  </a:gs>
                  <a:gs pos="50000">
                    <a:srgbClr val="00A5C5">
                      <a:gamma/>
                      <a:tint val="69804"/>
                      <a:invGamma/>
                    </a:srgbClr>
                  </a:gs>
                  <a:gs pos="100000">
                    <a:srgbClr val="00A5C5"/>
                  </a:gs>
                </a:gsLst>
                <a:lin ang="5400000" scaled="1"/>
              </a:gradFill>
              <a:ln w="25302">
                <a:noFill/>
              </a:ln>
            </c:spPr>
          </c:dPt>
          <c:dLbls>
            <c:numFmt formatCode="0&quot;%&quot;" sourceLinked="0"/>
            <c:spPr>
              <a:noFill/>
              <a:ln w="25302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Все 12+ лет</c:v>
                </c:pt>
                <c:pt idx="1">
                  <c:v>Муж. 12-17</c:v>
                </c:pt>
                <c:pt idx="2">
                  <c:v>Муж. 18-24</c:v>
                </c:pt>
                <c:pt idx="3">
                  <c:v>Муж. 25-34</c:v>
                </c:pt>
                <c:pt idx="4">
                  <c:v>Муж. 35-44</c:v>
                </c:pt>
                <c:pt idx="5">
                  <c:v>Муж. 45-54</c:v>
                </c:pt>
                <c:pt idx="6">
                  <c:v>Муж. 55+</c:v>
                </c:pt>
                <c:pt idx="7">
                  <c:v>Жен. 12-17</c:v>
                </c:pt>
                <c:pt idx="8">
                  <c:v>Жен. 18-24</c:v>
                </c:pt>
                <c:pt idx="9">
                  <c:v>Жен. 25-34</c:v>
                </c:pt>
                <c:pt idx="10">
                  <c:v>Жен. 35-44</c:v>
                </c:pt>
                <c:pt idx="11">
                  <c:v>Жен. 45-54</c:v>
                </c:pt>
                <c:pt idx="12">
                  <c:v>Жен. 55+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66.599999999999994</c:v>
                </c:pt>
                <c:pt idx="1">
                  <c:v>97.2</c:v>
                </c:pt>
                <c:pt idx="2">
                  <c:v>98</c:v>
                </c:pt>
                <c:pt idx="3">
                  <c:v>93.1</c:v>
                </c:pt>
                <c:pt idx="4">
                  <c:v>82.6</c:v>
                </c:pt>
                <c:pt idx="5">
                  <c:v>62.8</c:v>
                </c:pt>
                <c:pt idx="6">
                  <c:v>30.5</c:v>
                </c:pt>
                <c:pt idx="7">
                  <c:v>96.7</c:v>
                </c:pt>
                <c:pt idx="8">
                  <c:v>98.1</c:v>
                </c:pt>
                <c:pt idx="9">
                  <c:v>92.7</c:v>
                </c:pt>
                <c:pt idx="10">
                  <c:v>83.4</c:v>
                </c:pt>
                <c:pt idx="11">
                  <c:v>53.5</c:v>
                </c:pt>
                <c:pt idx="12">
                  <c:v>19.7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4967168"/>
        <c:axId val="135046848"/>
      </c:barChart>
      <c:catAx>
        <c:axId val="1449671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488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"/>
                <a:cs typeface="Arial"/>
              </a:defRPr>
            </a:pPr>
            <a:endParaRPr lang="ru-RU"/>
          </a:p>
        </c:txPr>
        <c:crossAx val="1350468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5046848"/>
        <c:scaling>
          <c:orientation val="minMax"/>
          <c:max val="10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9488">
            <a:noFill/>
          </a:ln>
        </c:spPr>
        <c:crossAx val="144967168"/>
        <c:crosses val="autoZero"/>
        <c:crossBetween val="between"/>
        <c:majorUnit val="50"/>
        <c:minorUnit val="10"/>
      </c:valAx>
      <c:spPr>
        <a:noFill/>
        <a:ln w="2530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13569321533922"/>
          <c:y val="2.1834061135371252E-3"/>
          <c:w val="0.44247787610619471"/>
          <c:h val="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gradFill rotWithShape="0">
              <a:gsLst>
                <a:gs pos="0">
                  <a:srgbClr val="969696"/>
                </a:gs>
                <a:gs pos="50000">
                  <a:srgbClr val="969696">
                    <a:gamma/>
                    <a:tint val="69804"/>
                    <a:invGamma/>
                  </a:srgbClr>
                </a:gs>
                <a:gs pos="100000">
                  <a:srgbClr val="969696"/>
                </a:gs>
              </a:gsLst>
              <a:lin ang="5400000" scaled="1"/>
            </a:gradFill>
            <a:ln w="25428">
              <a:noFill/>
            </a:ln>
          </c:spPr>
          <c:invertIfNegative val="0"/>
          <c:dPt>
            <c:idx val="0"/>
            <c:invertIfNegative val="0"/>
            <c:bubble3D val="0"/>
            <c:spPr>
              <a:gradFill rotWithShape="0">
                <a:gsLst>
                  <a:gs pos="0">
                    <a:srgbClr val="00A5C5"/>
                  </a:gs>
                  <a:gs pos="50000">
                    <a:srgbClr val="00A5C5">
                      <a:gamma/>
                      <a:tint val="69804"/>
                      <a:invGamma/>
                    </a:srgbClr>
                  </a:gs>
                  <a:gs pos="100000">
                    <a:srgbClr val="00A5C5"/>
                  </a:gs>
                </a:gsLst>
                <a:lin ang="5400000" scaled="1"/>
              </a:gradFill>
              <a:ln w="25428">
                <a:noFill/>
              </a:ln>
            </c:spPr>
          </c:dPt>
          <c:dLbls>
            <c:numFmt formatCode="0&quot;%&quot;" sourceLinked="0"/>
            <c:spPr>
              <a:noFill/>
              <a:ln w="25428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Все 12+ лет</c:v>
                </c:pt>
                <c:pt idx="1">
                  <c:v>Муж. 12-17</c:v>
                </c:pt>
                <c:pt idx="2">
                  <c:v>Муж. 18-24</c:v>
                </c:pt>
                <c:pt idx="3">
                  <c:v>Муж. 25-34</c:v>
                </c:pt>
                <c:pt idx="4">
                  <c:v>Муж. 35-44</c:v>
                </c:pt>
                <c:pt idx="5">
                  <c:v>Муж. 45-54</c:v>
                </c:pt>
                <c:pt idx="6">
                  <c:v>Муж. 55+</c:v>
                </c:pt>
                <c:pt idx="7">
                  <c:v>Жен. 12-17</c:v>
                </c:pt>
                <c:pt idx="8">
                  <c:v>Жен. 18-24</c:v>
                </c:pt>
                <c:pt idx="9">
                  <c:v>Жен. 25-34</c:v>
                </c:pt>
                <c:pt idx="10">
                  <c:v>Жен. 35-44</c:v>
                </c:pt>
                <c:pt idx="11">
                  <c:v>Жен. 45-54</c:v>
                </c:pt>
                <c:pt idx="12">
                  <c:v>Жен. 55+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70.599999999999994</c:v>
                </c:pt>
                <c:pt idx="1">
                  <c:v>93.7</c:v>
                </c:pt>
                <c:pt idx="2">
                  <c:v>97.3</c:v>
                </c:pt>
                <c:pt idx="3">
                  <c:v>97.8</c:v>
                </c:pt>
                <c:pt idx="4">
                  <c:v>88.4</c:v>
                </c:pt>
                <c:pt idx="5">
                  <c:v>71.900000000000006</c:v>
                </c:pt>
                <c:pt idx="6">
                  <c:v>35.700000000000003</c:v>
                </c:pt>
                <c:pt idx="7">
                  <c:v>97</c:v>
                </c:pt>
                <c:pt idx="8">
                  <c:v>97.5</c:v>
                </c:pt>
                <c:pt idx="9">
                  <c:v>96.6</c:v>
                </c:pt>
                <c:pt idx="10">
                  <c:v>92.7</c:v>
                </c:pt>
                <c:pt idx="11">
                  <c:v>65.900000000000006</c:v>
                </c:pt>
                <c:pt idx="12">
                  <c:v>28.3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5024512"/>
        <c:axId val="135048576"/>
      </c:barChart>
      <c:catAx>
        <c:axId val="145024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35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"/>
                <a:cs typeface="Arial"/>
              </a:defRPr>
            </a:pPr>
            <a:endParaRPr lang="ru-RU"/>
          </a:p>
        </c:txPr>
        <c:crossAx val="135048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5048576"/>
        <c:scaling>
          <c:orientation val="minMax"/>
          <c:max val="10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9535">
            <a:noFill/>
          </a:ln>
        </c:spPr>
        <c:crossAx val="145024512"/>
        <c:crosses val="autoZero"/>
        <c:crossBetween val="between"/>
        <c:majorUnit val="50"/>
        <c:minorUnit val="10"/>
      </c:valAx>
      <c:spPr>
        <a:noFill/>
        <a:ln w="2542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789285541761718"/>
          <c:y val="1.9801980198020145E-3"/>
          <c:w val="0.51210714458238737"/>
          <c:h val="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Reach  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</c:spPr>
          </c:dPt>
          <c:dPt>
            <c:idx val="11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</c:spPr>
          </c:dPt>
          <c:dPt>
            <c:idx val="13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</c:spPr>
          </c:dPt>
          <c:dPt>
            <c:idx val="17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</c:spPr>
          </c:dPt>
          <c:dPt>
            <c:idx val="18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</c:spPr>
          </c:dPt>
          <c:dLbls>
            <c:numFmt formatCode="#,##0&quot; т.ч.&quot;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Mail.ru (31 проект)</c:v>
                </c:pt>
                <c:pt idx="1">
                  <c:v>Яндекс (35 проектов)</c:v>
                </c:pt>
                <c:pt idx="2">
                  <c:v>Vk.com</c:v>
                </c:pt>
                <c:pt idx="3">
                  <c:v>Google (ru+com)</c:v>
                </c:pt>
                <c:pt idx="4">
                  <c:v>Odnoklassniki.ru</c:v>
                </c:pt>
                <c:pt idx="5">
                  <c:v>Youtube.com</c:v>
                </c:pt>
                <c:pt idx="6">
                  <c:v>Wikipedia.org</c:v>
                </c:pt>
                <c:pt idx="7">
                  <c:v>Facebook.com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51267.8</c:v>
                </c:pt>
                <c:pt idx="1">
                  <c:v>49782.7</c:v>
                </c:pt>
                <c:pt idx="2">
                  <c:v>44917.5</c:v>
                </c:pt>
                <c:pt idx="3">
                  <c:v>39974.300000000003</c:v>
                </c:pt>
                <c:pt idx="4">
                  <c:v>37226.699999999997</c:v>
                </c:pt>
                <c:pt idx="5">
                  <c:v>32837.4</c:v>
                </c:pt>
                <c:pt idx="6">
                  <c:v>27907.200000000001</c:v>
                </c:pt>
                <c:pt idx="7">
                  <c:v>22592.3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45293312"/>
        <c:axId val="135050880"/>
      </c:barChart>
      <c:catAx>
        <c:axId val="1452933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"/>
                <a:cs typeface="Arial"/>
              </a:defRPr>
            </a:pPr>
            <a:endParaRPr lang="ru-RU"/>
          </a:p>
        </c:txPr>
        <c:crossAx val="1350508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5050880"/>
        <c:scaling>
          <c:orientation val="minMax"/>
          <c:max val="120000"/>
          <c:min val="0"/>
        </c:scaling>
        <c:delete val="1"/>
        <c:axPos val="t"/>
        <c:numFmt formatCode="General" sourceLinked="1"/>
        <c:majorTickMark val="none"/>
        <c:minorTickMark val="none"/>
        <c:tickLblPos val="none"/>
        <c:crossAx val="145293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Время!$A$1:$A$11</c:f>
              <c:strCache>
                <c:ptCount val="11"/>
                <c:pt idx="0">
                  <c:v>В среднем по миру</c:v>
                </c:pt>
                <c:pt idx="1">
                  <c:v>Канада</c:v>
                </c:pt>
                <c:pt idx="2">
                  <c:v>Бразилия</c:v>
                </c:pt>
                <c:pt idx="3">
                  <c:v>Филиппины</c:v>
                </c:pt>
                <c:pt idx="4">
                  <c:v>Мексика</c:v>
                </c:pt>
                <c:pt idx="5">
                  <c:v>Чили</c:v>
                </c:pt>
                <c:pt idx="6">
                  <c:v>Перу</c:v>
                </c:pt>
                <c:pt idx="7">
                  <c:v>Израиль</c:v>
                </c:pt>
                <c:pt idx="8">
                  <c:v>Турция</c:v>
                </c:pt>
                <c:pt idx="9">
                  <c:v>Аргентина</c:v>
                </c:pt>
                <c:pt idx="10">
                  <c:v>Россия</c:v>
                </c:pt>
              </c:strCache>
            </c:strRef>
          </c:cat>
          <c:val>
            <c:numRef>
              <c:f>Время!$B$1:$B$11</c:f>
              <c:numCache>
                <c:formatCode>0.0</c:formatCode>
                <c:ptCount val="11"/>
                <c:pt idx="0">
                  <c:v>5.6816666666666702</c:v>
                </c:pt>
                <c:pt idx="1">
                  <c:v>7.9268333333333434</c:v>
                </c:pt>
                <c:pt idx="2">
                  <c:v>8.0121500000000001</c:v>
                </c:pt>
                <c:pt idx="3">
                  <c:v>8.3577000000000048</c:v>
                </c:pt>
                <c:pt idx="4">
                  <c:v>8.4314666666666724</c:v>
                </c:pt>
                <c:pt idx="5">
                  <c:v>8.7669500000000014</c:v>
                </c:pt>
                <c:pt idx="6">
                  <c:v>8.9122833333333347</c:v>
                </c:pt>
                <c:pt idx="7">
                  <c:v>8.952033333333377</c:v>
                </c:pt>
                <c:pt idx="8">
                  <c:v>9.4008166666666728</c:v>
                </c:pt>
                <c:pt idx="9">
                  <c:v>10.799266666666666</c:v>
                </c:pt>
                <c:pt idx="10">
                  <c:v>11.334300000000001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067968"/>
        <c:axId val="87666048"/>
      </c:barChart>
      <c:catAx>
        <c:axId val="90067968"/>
        <c:scaling>
          <c:orientation val="minMax"/>
        </c:scaling>
        <c:delete val="0"/>
        <c:axPos val="l"/>
        <c:majorTickMark val="out"/>
        <c:minorTickMark val="none"/>
        <c:tickLblPos val="nextTo"/>
        <c:crossAx val="87666048"/>
        <c:crosses val="autoZero"/>
        <c:auto val="1"/>
        <c:lblAlgn val="ctr"/>
        <c:lblOffset val="100"/>
        <c:noMultiLvlLbl val="0"/>
      </c:catAx>
      <c:valAx>
        <c:axId val="87666048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9006796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'Время по континентам'!$C$1</c:f>
              <c:strCache>
                <c:ptCount val="1"/>
                <c:pt idx="0">
                  <c:v>муж 15+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'Время по континентам'!$B$2:$B$6</c:f>
              <c:strCache>
                <c:ptCount val="5"/>
                <c:pt idx="0">
                  <c:v>Азиатско-Тихоокеанский регион</c:v>
                </c:pt>
                <c:pt idx="1">
                  <c:v>Северная Америка</c:v>
                </c:pt>
                <c:pt idx="2">
                  <c:v>Латинская Америка</c:v>
                </c:pt>
                <c:pt idx="3">
                  <c:v>Европа</c:v>
                </c:pt>
                <c:pt idx="4">
                  <c:v>В среднем по миру</c:v>
                </c:pt>
              </c:strCache>
            </c:strRef>
          </c:cat>
          <c:val>
            <c:numRef>
              <c:f>'Время по континентам'!$C$2:$C$6</c:f>
              <c:numCache>
                <c:formatCode>0.0</c:formatCode>
                <c:ptCount val="5"/>
                <c:pt idx="0">
                  <c:v>2.7</c:v>
                </c:pt>
                <c:pt idx="1">
                  <c:v>6</c:v>
                </c:pt>
                <c:pt idx="2">
                  <c:v>6.9</c:v>
                </c:pt>
                <c:pt idx="3">
                  <c:v>6.3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'Время по континентам'!$D$1</c:f>
              <c:strCache>
                <c:ptCount val="1"/>
                <c:pt idx="0">
                  <c:v>жен 15+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'Время по континентам'!$B$2:$B$6</c:f>
              <c:strCache>
                <c:ptCount val="5"/>
                <c:pt idx="0">
                  <c:v>Азиатско-Тихоокеанский регион</c:v>
                </c:pt>
                <c:pt idx="1">
                  <c:v>Северная Америка</c:v>
                </c:pt>
                <c:pt idx="2">
                  <c:v>Латинская Америка</c:v>
                </c:pt>
                <c:pt idx="3">
                  <c:v>Европа</c:v>
                </c:pt>
                <c:pt idx="4">
                  <c:v>В среднем по миру</c:v>
                </c:pt>
              </c:strCache>
            </c:strRef>
          </c:cat>
          <c:val>
            <c:numRef>
              <c:f>'Время по континентам'!$D$2:$D$6</c:f>
              <c:numCache>
                <c:formatCode>0.0</c:formatCode>
                <c:ptCount val="5"/>
                <c:pt idx="0">
                  <c:v>3.3</c:v>
                </c:pt>
                <c:pt idx="1">
                  <c:v>7.9</c:v>
                </c:pt>
                <c:pt idx="2">
                  <c:v>8.2000000000000011</c:v>
                </c:pt>
                <c:pt idx="3">
                  <c:v>8.2000000000000011</c:v>
                </c:pt>
                <c:pt idx="4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753536"/>
        <c:axId val="87668352"/>
      </c:barChart>
      <c:catAx>
        <c:axId val="1307535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7668352"/>
        <c:crosses val="autoZero"/>
        <c:auto val="1"/>
        <c:lblAlgn val="ctr"/>
        <c:lblOffset val="100"/>
        <c:noMultiLvlLbl val="0"/>
      </c:catAx>
      <c:valAx>
        <c:axId val="87668352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1307535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Возраст!$D$2</c:f>
              <c:strCache>
                <c:ptCount val="1"/>
                <c:pt idx="0">
                  <c:v>муж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Возраст!$C$3:$C$7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55+</c:v>
                </c:pt>
              </c:strCache>
            </c:strRef>
          </c:cat>
          <c:val>
            <c:numRef>
              <c:f>Возраст!$D$3:$D$7</c:f>
              <c:numCache>
                <c:formatCode>_-* #,##0.0_р_._-;\-* #,##0.0_р_._-;_-* "-"??_р_._-;_-@_-</c:formatCode>
                <c:ptCount val="5"/>
                <c:pt idx="0">
                  <c:v>7.5</c:v>
                </c:pt>
                <c:pt idx="1">
                  <c:v>4.9000000000000004</c:v>
                </c:pt>
                <c:pt idx="2">
                  <c:v>3.9</c:v>
                </c:pt>
                <c:pt idx="3">
                  <c:v>3.9</c:v>
                </c:pt>
                <c:pt idx="4">
                  <c:v>2.7</c:v>
                </c:pt>
              </c:numCache>
            </c:numRef>
          </c:val>
        </c:ser>
        <c:ser>
          <c:idx val="1"/>
          <c:order val="1"/>
          <c:tx>
            <c:strRef>
              <c:f>Возраст!$E$2</c:f>
              <c:strCache>
                <c:ptCount val="1"/>
                <c:pt idx="0">
                  <c:v>жен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Возраст!$C$3:$C$7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55+</c:v>
                </c:pt>
              </c:strCache>
            </c:strRef>
          </c:cat>
          <c:val>
            <c:numRef>
              <c:f>Возраст!$E$3:$E$7</c:f>
              <c:numCache>
                <c:formatCode>_-* #,##0.0_р_._-;\-* #,##0.0_р_._-;_-* "-"??_р_._-;_-@_-</c:formatCode>
                <c:ptCount val="5"/>
                <c:pt idx="0">
                  <c:v>8.6</c:v>
                </c:pt>
                <c:pt idx="1">
                  <c:v>5.8</c:v>
                </c:pt>
                <c:pt idx="2">
                  <c:v>5.6</c:v>
                </c:pt>
                <c:pt idx="3">
                  <c:v>6.4</c:v>
                </c:pt>
                <c:pt idx="4">
                  <c:v>4.9000000000000004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868224"/>
        <c:axId val="130578048"/>
      </c:barChart>
      <c:catAx>
        <c:axId val="1308682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130578048"/>
        <c:crosses val="autoZero"/>
        <c:auto val="1"/>
        <c:lblAlgn val="ctr"/>
        <c:lblOffset val="100"/>
        <c:noMultiLvlLbl val="0"/>
      </c:catAx>
      <c:valAx>
        <c:axId val="130578048"/>
        <c:scaling>
          <c:orientation val="minMax"/>
        </c:scaling>
        <c:delete val="0"/>
        <c:axPos val="b"/>
        <c:majorGridlines/>
        <c:numFmt formatCode="_-* #,##0.0_р_._-;\-* #,##0.0_р_._-;_-* &quot;-&quot;??_р_._-;_-@_-" sourceLinked="1"/>
        <c:majorTickMark val="out"/>
        <c:minorTickMark val="none"/>
        <c:tickLblPos val="nextTo"/>
        <c:crossAx val="1308682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0.27025</cdr:x>
      <cdr:y>0.71175</cdr:y>
    </cdr:from>
    <cdr:to>
      <cdr:x>0.274</cdr:x>
      <cdr:y>0.74975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00491" y="3213444"/>
          <a:ext cx="29147" cy="1715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662D3-5447-4C18-B5F6-C1483EEAE2D1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2DA45-9F9F-4A90-A804-B0BCF621B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63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A28285-C262-4CA9-B887-15774ADCEEA4}" type="datetimeFigureOut">
              <a:rPr lang="ru-RU"/>
              <a:pPr>
                <a:defRPr/>
              </a:pPr>
              <a:t>03.11.2012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6C7F50-164F-4F72-AD3D-47286C79A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844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23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26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27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28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29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30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31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32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33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34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35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36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37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38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39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40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41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42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43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44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45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46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8CA23-F77E-4E7F-8BDF-A8170DD6D87B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C61DE-EE22-4A58-A391-D3FC71E6A959}" type="datetime1">
              <a:rPr lang="ru-RU"/>
              <a:pPr>
                <a:defRPr/>
              </a:pPr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3F74B-4411-44C7-98D1-5435DA8BD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" name="Рисунок 3" descr="cov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D:\##Mail.Ru\Логотипы\Group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123373"/>
            <a:ext cx="1656184" cy="45775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54"/>
            <a:ext cx="8229600" cy="857248"/>
          </a:xfrm>
        </p:spPr>
        <p:txBody>
          <a:bodyPr/>
          <a:lstStyle>
            <a:lvl1pPr algn="l">
              <a:defRPr sz="29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F1B23-A42B-4AA7-A566-074DD382ECBC}" type="datetime1">
              <a:rPr lang="ru-RU"/>
              <a:pPr>
                <a:defRPr/>
              </a:pPr>
              <a:t>03.11.2012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145BE-6BC8-4F45-8352-131DE3DD99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CBDC4-F56B-4699-88A2-BE4CF36EFB33}" type="datetime1">
              <a:rPr lang="ru-RU"/>
              <a:pPr>
                <a:defRPr/>
              </a:pPr>
              <a:t>03.11.2012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C42FB-2324-4970-BB78-CBEC2C6B4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1979712" y="0"/>
            <a:ext cx="716428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67544" y="908720"/>
            <a:ext cx="82296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10ADBB-7708-481C-A4CD-A319964677AE}" type="datetime1">
              <a:rPr lang="ru-RU"/>
              <a:pPr>
                <a:defRPr/>
              </a:pPr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B0A4DF-5065-4279-B164-08B17460A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075" name="Picture 3" descr="D:\##Mail.Ru\Логотипы\mail.ru_group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0"/>
            <a:ext cx="1296144" cy="4484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5" r:id="rId2"/>
    <p:sldLayoutId id="2147483680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score.com/Press_Events/Press_Releases/2011/12/Social_Networking_Leads_as_Top_Online_Activity_Globall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omscore.com/Press_Events/Press_Releases/2011/12/Social_Networking_Leads_as_Top_Online_Activity_Globall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hnchow.com/facebook-advertising-for-lead-acquisition-case-study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target.agency@corp.mail.ru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target.finance@corp.mail.ru" TargetMode="External"/><Relationship Id="rId4" Type="http://schemas.openxmlformats.org/officeDocument/2006/relationships/hyperlink" Target="mailto:target.help@corp.mail.ru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omscore.com/Press_Events/Press_Releases/2011/12/Social_Networking_Leads_as_Top_Online_Activity_Globally" TargetMode="External"/><Relationship Id="rId5" Type="http://schemas.openxmlformats.org/officeDocument/2006/relationships/hyperlink" Target="http://www.comscoredatamine.com/2011/06/average-time-spent-on-social-networking-sites-across-geographies/" TargetMode="External"/><Relationship Id="rId4" Type="http://schemas.openxmlformats.org/officeDocument/2006/relationships/hyperlink" Target="http://www.comscore.com/Press_Events/Press_Releases/2010/10/Russia_Has_Most_Engaged_Social_Networking_Audience_Worldwid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omscore.com/Press_Events/Press_Releases/2011/12/Social_Networking_Leads_as_Top_Online_Activity_Globall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1931988" y="4929188"/>
            <a:ext cx="33385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                                    </a:t>
            </a:r>
          </a:p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                                    2009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—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 2010</a:t>
            </a:r>
          </a:p>
        </p:txBody>
      </p:sp>
      <p:pic>
        <p:nvPicPr>
          <p:cNvPr id="5123" name="Рисунок 3" descr="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##Mail.Ru\Логотипы\Grou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123373"/>
            <a:ext cx="1656184" cy="457755"/>
          </a:xfrm>
          <a:prstGeom prst="rect">
            <a:avLst/>
          </a:prstGeom>
          <a:noFill/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043608" y="692696"/>
            <a:ext cx="70851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+mn-lt"/>
              </a:rPr>
              <a:t>Р</a:t>
            </a:r>
            <a:r>
              <a:rPr lang="ru-RU" sz="3600" dirty="0" smtClean="0">
                <a:solidFill>
                  <a:schemeClr val="bg1"/>
                </a:solidFill>
                <a:latin typeface="+mn-lt"/>
              </a:rPr>
              <a:t>еклама </a:t>
            </a:r>
            <a:r>
              <a:rPr lang="ru-RU" sz="3600" dirty="0">
                <a:solidFill>
                  <a:schemeClr val="bg1"/>
                </a:solidFill>
                <a:latin typeface="+mn-lt"/>
              </a:rPr>
              <a:t>горнолыжного отдыха в соц. сетях</a:t>
            </a:r>
            <a:endParaRPr lang="ru-RU" sz="3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037623" y="6269250"/>
            <a:ext cx="70851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  <a:latin typeface="+mn-lt"/>
              </a:rPr>
              <a:t>Кохичко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С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.В., Москва,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Время в социальных сетях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7" name="Содержимое 30"/>
          <p:cNvSpPr>
            <a:spLocks/>
          </p:cNvSpPr>
          <p:nvPr/>
        </p:nvSpPr>
        <p:spPr bwMode="auto">
          <a:xfrm>
            <a:off x="539552" y="6345324"/>
            <a:ext cx="8424936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050" dirty="0" err="1" smtClean="0">
                <a:solidFill>
                  <a:srgbClr val="595959"/>
                </a:solidFill>
                <a:latin typeface="Calibri" pitchFamily="34" charset="0"/>
              </a:rPr>
              <a:t>Comscore</a:t>
            </a:r>
            <a:r>
              <a:rPr lang="en-US" sz="1050" dirty="0" smtClean="0">
                <a:solidFill>
                  <a:srgbClr val="595959"/>
                </a:solidFill>
                <a:latin typeface="Calibri" pitchFamily="34" charset="0"/>
              </a:rPr>
              <a:t>, </a:t>
            </a:r>
            <a:r>
              <a:rPr lang="ru-RU" sz="1050" dirty="0" smtClean="0">
                <a:solidFill>
                  <a:srgbClr val="595959"/>
                </a:solidFill>
                <a:latin typeface="Calibri" pitchFamily="34" charset="0"/>
              </a:rPr>
              <a:t>октябрь 2011</a:t>
            </a:r>
            <a:r>
              <a:rPr lang="en-US" sz="1050" dirty="0" smtClean="0">
                <a:solidFill>
                  <a:srgbClr val="595959"/>
                </a:solidFill>
                <a:latin typeface="Calibri" pitchFamily="34" charset="0"/>
              </a:rPr>
              <a:t>, </a:t>
            </a:r>
            <a:r>
              <a:rPr lang="ru-RU" sz="1050" dirty="0" smtClean="0">
                <a:solidFill>
                  <a:srgbClr val="595959"/>
                </a:solidFill>
                <a:latin typeface="Calibri" pitchFamily="34" charset="0"/>
              </a:rPr>
              <a:t>июль 2010</a:t>
            </a:r>
          </a:p>
          <a:p>
            <a:pPr>
              <a:spcBef>
                <a:spcPts val="0"/>
              </a:spcBef>
            </a:pPr>
            <a:r>
              <a:rPr lang="en-US" sz="1050" dirty="0">
                <a:solidFill>
                  <a:srgbClr val="595959"/>
                </a:solidFill>
                <a:latin typeface="Calibri" pitchFamily="34" charset="0"/>
                <a:hlinkClick r:id="rId3"/>
              </a:rPr>
              <a:t>http://</a:t>
            </a:r>
            <a:r>
              <a:rPr lang="en-US" sz="1050" dirty="0" smtClean="0">
                <a:solidFill>
                  <a:srgbClr val="595959"/>
                </a:solidFill>
                <a:latin typeface="Calibri" pitchFamily="34" charset="0"/>
                <a:hlinkClick r:id="rId3"/>
              </a:rPr>
              <a:t>www.comscore.com/Press_Events/Press_Releases/2011/12/Social_Networking_Leads_as_Top_Online_Activity_Globally</a:t>
            </a:r>
            <a:r>
              <a:rPr lang="ru-RU" sz="105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</a:p>
          <a:p>
            <a:pPr>
              <a:spcBef>
                <a:spcPts val="0"/>
              </a:spcBef>
            </a:pPr>
            <a:endParaRPr lang="ru-RU" sz="105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827584" y="1052736"/>
            <a:ext cx="81496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Мужчины и пользователи старше 55 представляют наиболее быстрорастущий сегмент пользователей </a:t>
            </a:r>
            <a:r>
              <a:rPr lang="ru-RU" sz="2400" dirty="0" err="1" smtClean="0">
                <a:solidFill>
                  <a:srgbClr val="595959"/>
                </a:solidFill>
                <a:latin typeface="Calibri" pitchFamily="34" charset="0"/>
              </a:rPr>
              <a:t>соц.сетей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54" y="2158722"/>
            <a:ext cx="8267675" cy="347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 bwMode="auto">
          <a:xfrm>
            <a:off x="6156176" y="2492896"/>
            <a:ext cx="864096" cy="468052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206424" y="2572414"/>
            <a:ext cx="864096" cy="468052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5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685288"/>
              </p:ext>
            </p:extLst>
          </p:nvPr>
        </p:nvGraphicFramePr>
        <p:xfrm>
          <a:off x="1115616" y="2171308"/>
          <a:ext cx="7344816" cy="3849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Время в социальных сетях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7" name="Содержимое 30"/>
          <p:cNvSpPr>
            <a:spLocks/>
          </p:cNvSpPr>
          <p:nvPr/>
        </p:nvSpPr>
        <p:spPr bwMode="auto">
          <a:xfrm>
            <a:off x="539552" y="6345324"/>
            <a:ext cx="8424936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050" dirty="0" err="1" smtClean="0">
                <a:solidFill>
                  <a:srgbClr val="595959"/>
                </a:solidFill>
                <a:latin typeface="Calibri" pitchFamily="34" charset="0"/>
              </a:rPr>
              <a:t>Comscore</a:t>
            </a:r>
            <a:r>
              <a:rPr lang="en-US" sz="1050" dirty="0" smtClean="0">
                <a:solidFill>
                  <a:srgbClr val="595959"/>
                </a:solidFill>
                <a:latin typeface="Calibri" pitchFamily="34" charset="0"/>
              </a:rPr>
              <a:t>, </a:t>
            </a:r>
            <a:r>
              <a:rPr lang="ru-RU" sz="1050" dirty="0" smtClean="0">
                <a:solidFill>
                  <a:srgbClr val="595959"/>
                </a:solidFill>
                <a:latin typeface="Calibri" pitchFamily="34" charset="0"/>
              </a:rPr>
              <a:t>октябрь 2011</a:t>
            </a:r>
          </a:p>
          <a:p>
            <a:pPr>
              <a:spcBef>
                <a:spcPts val="0"/>
              </a:spcBef>
            </a:pPr>
            <a:r>
              <a:rPr lang="en-US" sz="1050" dirty="0">
                <a:solidFill>
                  <a:srgbClr val="595959"/>
                </a:solidFill>
                <a:latin typeface="Calibri" pitchFamily="34" charset="0"/>
                <a:hlinkClick r:id="rId4"/>
              </a:rPr>
              <a:t>http://</a:t>
            </a:r>
            <a:r>
              <a:rPr lang="en-US" sz="1050" dirty="0" smtClean="0">
                <a:solidFill>
                  <a:srgbClr val="595959"/>
                </a:solidFill>
                <a:latin typeface="Calibri" pitchFamily="34" charset="0"/>
                <a:hlinkClick r:id="rId4"/>
              </a:rPr>
              <a:t>www.comscore.com/Press_Events/Press_Releases/2011/12/Social_Networking_Leads_as_Top_Online_Activity_Globally</a:t>
            </a:r>
            <a:r>
              <a:rPr lang="ru-RU" sz="105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</a:p>
          <a:p>
            <a:pPr>
              <a:spcBef>
                <a:spcPts val="0"/>
              </a:spcBef>
            </a:pPr>
            <a:endParaRPr lang="ru-RU" sz="105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814884" y="908720"/>
            <a:ext cx="81496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>
                <a:solidFill>
                  <a:srgbClr val="595959"/>
                </a:solidFill>
                <a:latin typeface="Calibri" pitchFamily="34" charset="0"/>
              </a:rPr>
              <a:t>Женщины по-прежнему тратят больше времени на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социальные сети, </a:t>
            </a:r>
            <a:r>
              <a:rPr lang="ru-RU" sz="2400" dirty="0">
                <a:solidFill>
                  <a:srgbClr val="595959"/>
                </a:solidFill>
                <a:latin typeface="Calibri" pitchFamily="34" charset="0"/>
              </a:rPr>
              <a:t>чем мужчины, но гендерный разрыв сужается для молодой аудитории.</a:t>
            </a:r>
          </a:p>
        </p:txBody>
      </p:sp>
      <p:sp>
        <p:nvSpPr>
          <p:cNvPr id="12" name="Содержимое 30"/>
          <p:cNvSpPr>
            <a:spLocks/>
          </p:cNvSpPr>
          <p:nvPr/>
        </p:nvSpPr>
        <p:spPr bwMode="auto">
          <a:xfrm>
            <a:off x="810204" y="5913276"/>
            <a:ext cx="8149604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Среднее время проводимое в социальных сетях (в часах)</a:t>
            </a:r>
            <a:endParaRPr lang="ru-RU" sz="2400" dirty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1434" y="237110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+81%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2880" y="37182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+44%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7304" y="44102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+18%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41768" y="30425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+64%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20272" y="50797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+14%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34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Социализация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539552" y="764704"/>
            <a:ext cx="81496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Сайты социализируются:</a:t>
            </a:r>
          </a:p>
        </p:txBody>
      </p:sp>
      <p:pic>
        <p:nvPicPr>
          <p:cNvPr id="5" name="Picture 4" descr="E:\##Mail.Ru\Конференции\Туризм 22 июня 2012\TripAdviso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0"/>
          <a:stretch/>
        </p:blipFill>
        <p:spPr bwMode="auto">
          <a:xfrm>
            <a:off x="685939" y="1268760"/>
            <a:ext cx="6766381" cy="53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4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Социализация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539552" y="764704"/>
            <a:ext cx="81496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Сайты социализируются:</a:t>
            </a:r>
          </a:p>
        </p:txBody>
      </p:sp>
      <p:pic>
        <p:nvPicPr>
          <p:cNvPr id="1026" name="Picture 2" descr="D:\Screenshots\VDolevke.R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15199"/>
            <a:ext cx="7488832" cy="5526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35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" t="-2451" r="196" b="19726"/>
          <a:stretch/>
        </p:blipFill>
        <p:spPr bwMode="auto">
          <a:xfrm>
            <a:off x="428066" y="1485344"/>
            <a:ext cx="8496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Люди объединяются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539552" y="764704"/>
            <a:ext cx="81496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err="1" smtClean="0">
                <a:solidFill>
                  <a:srgbClr val="595959"/>
                </a:solidFill>
                <a:latin typeface="Calibri" pitchFamily="34" charset="0"/>
              </a:rPr>
              <a:t>ChipTrip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 –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самое популярное сообщество в ЖЖ по количеству участников.: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10950" y="2547320"/>
            <a:ext cx="8627218" cy="72008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8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Источники аудитории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547664" y="1412776"/>
            <a:ext cx="61926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Одним из ключевых источников аудитории, привлекаемой на сайт/в группу является реклама.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16044" y="3469680"/>
            <a:ext cx="2352675" cy="1543496"/>
            <a:chOff x="371326" y="3273579"/>
            <a:chExt cx="2352675" cy="15434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079" y="3273579"/>
              <a:ext cx="97155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26" y="3750275"/>
              <a:ext cx="2352675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3367658" y="3541223"/>
            <a:ext cx="1276350" cy="2331925"/>
            <a:chOff x="3142294" y="2780928"/>
            <a:chExt cx="1276350" cy="23319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7544" y="3350728"/>
              <a:ext cx="1085850" cy="1762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2294" y="2780928"/>
              <a:ext cx="1276350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6516216" y="4653136"/>
            <a:ext cx="2038350" cy="1541189"/>
            <a:chOff x="6444208" y="4707186"/>
            <a:chExt cx="2038350" cy="1541189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7057" y="4707186"/>
              <a:ext cx="314325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5229200"/>
              <a:ext cx="2038350" cy="101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5435560" y="2990595"/>
            <a:ext cx="2016760" cy="1446517"/>
            <a:chOff x="5482069" y="2918587"/>
            <a:chExt cx="2016760" cy="1446517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2069" y="2918587"/>
              <a:ext cx="1962150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317354"/>
              <a:ext cx="1990725" cy="1047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189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Картинка + текст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5" name="Picture 4" descr="http://in.skyline.kh.ua/uploads/posts/2010-10/1288184773_bpmuvqb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801511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Картинка + текст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4" name="Picture 2" descr="http://1.bp.blogspot.com/-q5HRAcMESMQ/TWT67IA8foI/AAAAAAAAAMo/jO0Ino_IHLw/s1600/mercedes_paint-72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878057" cy="557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6551766"/>
            <a:ext cx="46678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595959"/>
                </a:solidFill>
                <a:latin typeface="Calibri" pitchFamily="34" charset="0"/>
              </a:rPr>
              <a:t>Креативное </a:t>
            </a: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агентство </a:t>
            </a:r>
            <a:r>
              <a:rPr lang="en-US" sz="1100" dirty="0" err="1">
                <a:solidFill>
                  <a:srgbClr val="595959"/>
                </a:solidFill>
                <a:latin typeface="Calibri" pitchFamily="34" charset="0"/>
              </a:rPr>
              <a:t>Avnon</a:t>
            </a:r>
            <a:r>
              <a:rPr lang="en-US" sz="1100" dirty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itchFamily="34" charset="0"/>
              </a:rPr>
              <a:t>Amichay</a:t>
            </a:r>
            <a:r>
              <a:rPr lang="en-US" sz="1100" dirty="0">
                <a:solidFill>
                  <a:srgbClr val="595959"/>
                </a:solidFill>
                <a:latin typeface="Calibri" pitchFamily="34" charset="0"/>
              </a:rPr>
              <a:t>/Y&amp;R Interactive Tel </a:t>
            </a:r>
            <a:r>
              <a:rPr lang="en-US" sz="1100" dirty="0" smtClean="0">
                <a:solidFill>
                  <a:srgbClr val="595959"/>
                </a:solidFill>
                <a:latin typeface="Calibri" pitchFamily="34" charset="0"/>
              </a:rPr>
              <a:t>Aviv</a:t>
            </a: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 для </a:t>
            </a:r>
            <a:r>
              <a:rPr lang="en-US" sz="1100" dirty="0" smtClean="0">
                <a:solidFill>
                  <a:srgbClr val="595959"/>
                </a:solidFill>
                <a:latin typeface="Calibri" pitchFamily="34" charset="0"/>
              </a:rPr>
              <a:t>Mercedes</a:t>
            </a:r>
            <a:endParaRPr lang="ru-RU" sz="1100" dirty="0">
              <a:solidFill>
                <a:srgbClr val="5959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4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Картинка + текст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4" name="Picture 2" descr="http://1.bp.blogspot.com/-q5HRAcMESMQ/TWT67IA8foI/AAAAAAAAAMo/jO0Ino_IHLw/s1600/mercedes_paint-72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878057" cy="557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32248" y="1052736"/>
            <a:ext cx="4572000" cy="5078313"/>
          </a:xfrm>
          <a:prstGeom prst="rect">
            <a:avLst/>
          </a:prstGeom>
          <a:solidFill>
            <a:schemeClr val="bg2">
              <a:lumMod val="75000"/>
              <a:alpha val="66000"/>
            </a:schemeClr>
          </a:solidFill>
        </p:spPr>
        <p:txBody>
          <a:bodyPr>
            <a:spAutoFit/>
          </a:bodyPr>
          <a:lstStyle/>
          <a:p>
            <a:r>
              <a:rPr lang="ru-RU" dirty="0"/>
              <a:t>"Я левое полушарие мозга. Я ученый. Математик. Я классифицирую. Я точен и линеен. Думаю аналитически и стратегически. Практически всегда под контролем. Мастер слова и языков. Реалистичен. Считаю уравнения и люблю играть с цифрами. Я ценю порядок и логику. Я точно знаю, за что я отвечаю."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"Я правое полушарие мозга. Я творческий, свободный дух. Я страсть, грусть и чувства. Я плачу и смеюсь. Ощущаю вкус, теплый песок под ногами. Я отвечаю за движения. И вижу яркие цвета. Я заполняю пустой холст безграничной фантазией. Сочиняю стихи и люблю. Я все, что я бы хотел."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7984" y="6551766"/>
            <a:ext cx="46678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595959"/>
                </a:solidFill>
                <a:latin typeface="Calibri" pitchFamily="34" charset="0"/>
              </a:rPr>
              <a:t>Креативное </a:t>
            </a: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агентство </a:t>
            </a:r>
            <a:r>
              <a:rPr lang="en-US" sz="1100" dirty="0" err="1">
                <a:solidFill>
                  <a:srgbClr val="595959"/>
                </a:solidFill>
                <a:latin typeface="Calibri" pitchFamily="34" charset="0"/>
              </a:rPr>
              <a:t>Avnon</a:t>
            </a:r>
            <a:r>
              <a:rPr lang="en-US" sz="1100" dirty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itchFamily="34" charset="0"/>
              </a:rPr>
              <a:t>Amichay</a:t>
            </a:r>
            <a:r>
              <a:rPr lang="en-US" sz="1100" dirty="0">
                <a:solidFill>
                  <a:srgbClr val="595959"/>
                </a:solidFill>
                <a:latin typeface="Calibri" pitchFamily="34" charset="0"/>
              </a:rPr>
              <a:t>/Y&amp;R Interactive Tel </a:t>
            </a:r>
            <a:r>
              <a:rPr lang="en-US" sz="1100" dirty="0" smtClean="0">
                <a:solidFill>
                  <a:srgbClr val="595959"/>
                </a:solidFill>
                <a:latin typeface="Calibri" pitchFamily="34" charset="0"/>
              </a:rPr>
              <a:t>Aviv</a:t>
            </a: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 для </a:t>
            </a:r>
            <a:r>
              <a:rPr lang="en-US" sz="1100" dirty="0" smtClean="0">
                <a:solidFill>
                  <a:srgbClr val="595959"/>
                </a:solidFill>
                <a:latin typeface="Calibri" pitchFamily="34" charset="0"/>
              </a:rPr>
              <a:t>Mercedes</a:t>
            </a:r>
            <a:endParaRPr lang="ru-RU" sz="1100" dirty="0">
              <a:solidFill>
                <a:srgbClr val="5959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Преимущества рекламы в </a:t>
            </a:r>
            <a:r>
              <a:rPr lang="ru-RU" sz="3600" dirty="0" err="1" smtClean="0">
                <a:latin typeface="Calibri" pitchFamily="34" charset="0"/>
              </a:rPr>
              <a:t>соц.сетях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475656" y="1556792"/>
            <a:ext cx="66247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6088" indent="-446088">
              <a:spcBef>
                <a:spcPts val="1000"/>
              </a:spcBef>
              <a:buFont typeface="Calibri" pitchFamily="34" charset="0"/>
              <a:buChar char="—"/>
            </a:pPr>
            <a:r>
              <a:rPr lang="ru-RU" sz="2400" b="1" dirty="0" smtClean="0">
                <a:solidFill>
                  <a:srgbClr val="595959"/>
                </a:solidFill>
                <a:latin typeface="Calibri" pitchFamily="34" charset="0"/>
              </a:rPr>
              <a:t>Высокий охват аудитории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(десятки миллионов пользователей)</a:t>
            </a:r>
          </a:p>
          <a:p>
            <a:pPr marL="446088" indent="-446088">
              <a:spcBef>
                <a:spcPts val="1000"/>
              </a:spcBef>
              <a:buFont typeface="Calibri" pitchFamily="34" charset="0"/>
              <a:buChar char="—"/>
            </a:pPr>
            <a:r>
              <a:rPr lang="ru-RU" sz="2400" b="1" dirty="0" smtClean="0">
                <a:solidFill>
                  <a:srgbClr val="595959"/>
                </a:solidFill>
                <a:latin typeface="Calibri" pitchFamily="34" charset="0"/>
              </a:rPr>
              <a:t>Возможность выбрать аудиторию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с заданными характеристиками</a:t>
            </a:r>
          </a:p>
          <a:p>
            <a:pPr marL="446088" indent="-446088">
              <a:spcBef>
                <a:spcPts val="1000"/>
              </a:spcBef>
              <a:buFont typeface="Calibri" pitchFamily="34" charset="0"/>
              <a:buChar char="—"/>
            </a:pPr>
            <a:r>
              <a:rPr lang="ru-RU" sz="2400" b="1" dirty="0" smtClean="0">
                <a:solidFill>
                  <a:srgbClr val="595959"/>
                </a:solidFill>
                <a:latin typeface="Calibri" pitchFamily="34" charset="0"/>
              </a:rPr>
              <a:t>Быстрый результат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(от составления объявления до получения первых звонков проходит всего несколько минут)</a:t>
            </a:r>
            <a:endParaRPr lang="en-US" sz="24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446088" indent="-446088">
              <a:spcBef>
                <a:spcPts val="1000"/>
              </a:spcBef>
              <a:buFont typeface="Calibri" pitchFamily="34" charset="0"/>
              <a:buChar char="—"/>
            </a:pPr>
            <a:r>
              <a:rPr lang="ru-RU" sz="2400" b="1" dirty="0" smtClean="0">
                <a:solidFill>
                  <a:srgbClr val="595959"/>
                </a:solidFill>
                <a:latin typeface="Calibri" pitchFamily="34" charset="0"/>
              </a:rPr>
              <a:t>Возможность протестировать креативы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для последующего их использования в </a:t>
            </a:r>
            <a:r>
              <a:rPr lang="ru-RU" sz="2400" dirty="0" err="1" smtClean="0">
                <a:solidFill>
                  <a:srgbClr val="595959"/>
                </a:solidFill>
                <a:latin typeface="Calibri" pitchFamily="34" charset="0"/>
              </a:rPr>
              <a:t>наружке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, прессе и на ТВ</a:t>
            </a:r>
          </a:p>
        </p:txBody>
      </p:sp>
    </p:spTree>
    <p:extLst>
      <p:ext uri="{BB962C8B-B14F-4D97-AF65-F5344CB8AC3E}">
        <p14:creationId xmlns:p14="http://schemas.microsoft.com/office/powerpoint/2010/main" val="111411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30"/>
          <p:cNvSpPr>
            <a:spLocks/>
          </p:cNvSpPr>
          <p:nvPr/>
        </p:nvSpPr>
        <p:spPr bwMode="auto">
          <a:xfrm>
            <a:off x="1331640" y="1628800"/>
            <a:ext cx="662473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1000"/>
              </a:spcBef>
            </a:pPr>
            <a:r>
              <a:rPr lang="ru-RU" sz="4400" b="1" dirty="0" smtClean="0">
                <a:solidFill>
                  <a:srgbClr val="595959"/>
                </a:solidFill>
                <a:latin typeface="Calibri" pitchFamily="34" charset="0"/>
              </a:rPr>
              <a:t>Интернет статистика. Особенности аудитории соц.сетей</a:t>
            </a:r>
          </a:p>
        </p:txBody>
      </p:sp>
    </p:spTree>
    <p:extLst>
      <p:ext uri="{BB962C8B-B14F-4D97-AF65-F5344CB8AC3E}">
        <p14:creationId xmlns:p14="http://schemas.microsoft.com/office/powerpoint/2010/main" val="20888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err="1" smtClean="0">
                <a:latin typeface="Calibri" pitchFamily="34" charset="0"/>
              </a:rPr>
              <a:t>Таргетированная</a:t>
            </a:r>
            <a:r>
              <a:rPr lang="ru-RU" sz="3600" dirty="0" smtClean="0">
                <a:latin typeface="Calibri" pitchFamily="34" charset="0"/>
              </a:rPr>
              <a:t> реклама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475656" y="1556792"/>
            <a:ext cx="66247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2400" dirty="0" err="1" smtClean="0">
                <a:solidFill>
                  <a:srgbClr val="595959"/>
                </a:solidFill>
                <a:latin typeface="Calibri" pitchFamily="34" charset="0"/>
              </a:rPr>
              <a:t>Таргетинг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 – набор формализованных критериев для сегментирования </a:t>
            </a:r>
            <a:r>
              <a:rPr lang="ru-RU" sz="2400" dirty="0">
                <a:solidFill>
                  <a:srgbClr val="595959"/>
                </a:solidFill>
                <a:latin typeface="Calibri" pitchFamily="34" charset="0"/>
              </a:rPr>
              <a:t>аудитории. Например,</a:t>
            </a:r>
          </a:p>
          <a:p>
            <a:pPr marL="446088" indent="-446088">
              <a:spcBef>
                <a:spcPts val="1000"/>
              </a:spcBef>
              <a:buFont typeface="Calibri" pitchFamily="34" charset="0"/>
              <a:buChar char="—"/>
            </a:pPr>
            <a:r>
              <a:rPr lang="ru-RU" sz="2400" dirty="0">
                <a:solidFill>
                  <a:srgbClr val="595959"/>
                </a:solidFill>
                <a:latin typeface="Calibri" pitchFamily="34" charset="0"/>
              </a:rPr>
              <a:t>География</a:t>
            </a:r>
          </a:p>
          <a:p>
            <a:pPr marL="446088" indent="-446088">
              <a:spcBef>
                <a:spcPts val="1000"/>
              </a:spcBef>
              <a:buFont typeface="Calibri" pitchFamily="34" charset="0"/>
              <a:buChar char="—"/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Пол</a:t>
            </a:r>
          </a:p>
          <a:p>
            <a:pPr marL="446088" indent="-446088">
              <a:spcBef>
                <a:spcPts val="1000"/>
              </a:spcBef>
              <a:buFont typeface="Calibri" pitchFamily="34" charset="0"/>
              <a:buChar char="—"/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Возраст</a:t>
            </a:r>
          </a:p>
          <a:p>
            <a:pPr marL="446088" indent="-446088">
              <a:spcBef>
                <a:spcPts val="1000"/>
              </a:spcBef>
              <a:buFont typeface="Calibri" pitchFamily="34" charset="0"/>
              <a:buChar char="—"/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Интересы</a:t>
            </a:r>
          </a:p>
          <a:p>
            <a:pPr marL="446088" indent="-446088">
              <a:spcBef>
                <a:spcPts val="1000"/>
              </a:spcBef>
              <a:buFont typeface="Calibri" pitchFamily="34" charset="0"/>
              <a:buChar char="—"/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Сезонность (время)</a:t>
            </a:r>
          </a:p>
          <a:p>
            <a:pPr marL="446088" indent="-446088">
              <a:spcBef>
                <a:spcPts val="1000"/>
              </a:spcBef>
              <a:buFont typeface="Calibri" pitchFamily="34" charset="0"/>
              <a:buChar char="—"/>
            </a:pP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…</a:t>
            </a:r>
            <a:endParaRPr lang="ru-RU" sz="24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446088" indent="-446088">
              <a:spcBef>
                <a:spcPts val="1000"/>
              </a:spcBef>
              <a:buFont typeface="Calibri" pitchFamily="34" charset="0"/>
              <a:buChar char="—"/>
            </a:pPr>
            <a:endParaRPr lang="ru-RU" sz="24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8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err="1" smtClean="0">
                <a:latin typeface="Calibri" pitchFamily="34" charset="0"/>
              </a:rPr>
              <a:t>Таргетированная</a:t>
            </a:r>
            <a:r>
              <a:rPr lang="ru-RU" sz="3600" dirty="0" smtClean="0">
                <a:latin typeface="Calibri" pitchFamily="34" charset="0"/>
              </a:rPr>
              <a:t> реклама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763688" y="1124744"/>
            <a:ext cx="66967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Зачем нужны </a:t>
            </a:r>
            <a:r>
              <a:rPr lang="ru-RU" sz="2400" dirty="0" err="1" smtClean="0">
                <a:solidFill>
                  <a:srgbClr val="595959"/>
                </a:solidFill>
                <a:latin typeface="Calibri" pitchFamily="34" charset="0"/>
              </a:rPr>
              <a:t>таргетинги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? </a:t>
            </a:r>
          </a:p>
          <a:p>
            <a:pPr marL="446088" indent="-446088">
              <a:spcBef>
                <a:spcPts val="1000"/>
              </a:spcBef>
              <a:buFont typeface="Calibri" pitchFamily="34" charset="0"/>
              <a:buChar char="—"/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Чтобы аудиторию выделить </a:t>
            </a:r>
            <a:r>
              <a:rPr lang="ru-RU" sz="2400" dirty="0">
                <a:solidFill>
                  <a:srgbClr val="595959"/>
                </a:solidFill>
                <a:latin typeface="Calibri" pitchFamily="34" charset="0"/>
              </a:rPr>
              <a:t>из массы тех, кто кликнет, а потом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купит.</a:t>
            </a:r>
            <a:endParaRPr lang="ru-RU" sz="2400" dirty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1000"/>
              </a:spcBef>
            </a:pPr>
            <a:endParaRPr lang="ru-RU" sz="24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pic>
        <p:nvPicPr>
          <p:cNvPr id="2050" name="Picture 2" descr="http://images.colourbox.com/thumb_COLOURBOX38332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64904"/>
            <a:ext cx="4032448" cy="361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83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err="1" smtClean="0">
                <a:latin typeface="Calibri" pitchFamily="34" charset="0"/>
              </a:rPr>
              <a:t>Таргетированная</a:t>
            </a:r>
            <a:r>
              <a:rPr lang="ru-RU" sz="3600" dirty="0" smtClean="0">
                <a:latin typeface="Calibri" pitchFamily="34" charset="0"/>
              </a:rPr>
              <a:t> реклама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763688" y="836712"/>
            <a:ext cx="66967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Кто выставляет </a:t>
            </a:r>
            <a:r>
              <a:rPr lang="ru-RU" sz="2400" dirty="0" err="1" smtClean="0">
                <a:solidFill>
                  <a:srgbClr val="595959"/>
                </a:solidFill>
                <a:latin typeface="Calibri" pitchFamily="34" charset="0"/>
              </a:rPr>
              <a:t>таргетинги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? </a:t>
            </a:r>
          </a:p>
          <a:p>
            <a:pPr marL="446088" indent="-446088">
              <a:spcBef>
                <a:spcPts val="1000"/>
              </a:spcBef>
              <a:buFont typeface="Calibri" pitchFamily="34" charset="0"/>
              <a:buChar char="—"/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Менеджер на стороне клиента, базируясь на субъективных критериях, реже - на результатах экспериментов и анализе аудитории.</a:t>
            </a:r>
          </a:p>
          <a:p>
            <a:pPr marL="446088" indent="-446088">
              <a:spcBef>
                <a:spcPts val="1000"/>
              </a:spcBef>
              <a:buFont typeface="Calibri" pitchFamily="34" charset="0"/>
              <a:buChar char="—"/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Сервис автоматизированной рекламы, базируясь на отклике аудитории на креатив</a:t>
            </a:r>
            <a:endParaRPr lang="ru-RU" sz="2400" dirty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1000"/>
              </a:spcBef>
            </a:pPr>
            <a:endParaRPr lang="ru-RU" sz="24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2" name="Овал 1"/>
          <p:cNvSpPr/>
          <p:nvPr/>
        </p:nvSpPr>
        <p:spPr bwMode="auto">
          <a:xfrm>
            <a:off x="3347864" y="3933056"/>
            <a:ext cx="360040" cy="2880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sp>
        <p:nvSpPr>
          <p:cNvPr id="3" name="Овал 2"/>
          <p:cNvSpPr/>
          <p:nvPr/>
        </p:nvSpPr>
        <p:spPr bwMode="auto">
          <a:xfrm>
            <a:off x="899592" y="3284984"/>
            <a:ext cx="914400" cy="914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6948264" y="1484784"/>
            <a:ext cx="1296144" cy="100811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-1188640" y="1340768"/>
            <a:ext cx="1800200" cy="122413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pic>
        <p:nvPicPr>
          <p:cNvPr id="3074" name="Picture 2" descr="https://encrypted-tbn3.gstatic.com/images?q=tbn:ANd9GcRoy5L_oZFq-LdCIlms828o1d9pVxw3wZhKjqAlDi3ycqicrHNB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" r="-793"/>
          <a:stretch/>
        </p:blipFill>
        <p:spPr bwMode="auto">
          <a:xfrm>
            <a:off x="1239322" y="3789040"/>
            <a:ext cx="3198398" cy="251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3.gstatic.com/images?q=tbn:ANd9GcSwVGOT3FDHft5g7FjiCxA9VW83FeM9RlZ35HdSZOHC0jesFzZl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42184"/>
            <a:ext cx="1991866" cy="265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44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err="1" smtClean="0">
                <a:latin typeface="Calibri" pitchFamily="34" charset="0"/>
              </a:rPr>
              <a:t>Таргетированная</a:t>
            </a:r>
            <a:r>
              <a:rPr lang="ru-RU" sz="3600" dirty="0" smtClean="0">
                <a:latin typeface="Calibri" pitchFamily="34" charset="0"/>
              </a:rPr>
              <a:t> реклама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763688" y="1124744"/>
            <a:ext cx="669674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Кто точнее? </a:t>
            </a:r>
          </a:p>
          <a:p>
            <a:pPr marL="446088" indent="-446088">
              <a:spcBef>
                <a:spcPts val="1000"/>
              </a:spcBef>
              <a:buFont typeface="Calibri" pitchFamily="34" charset="0"/>
              <a:buChar char="—"/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Сервис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или менеджер?</a:t>
            </a:r>
          </a:p>
          <a:p>
            <a:pPr marL="446088" indent="-446088">
              <a:spcBef>
                <a:spcPts val="1000"/>
              </a:spcBef>
              <a:buFont typeface="Calibri" pitchFamily="34" charset="0"/>
              <a:buChar char="—"/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Конечно сервис!</a:t>
            </a:r>
            <a:endParaRPr lang="ru-RU" sz="2400" dirty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1000"/>
              </a:spcBef>
            </a:pPr>
            <a:endParaRPr lang="ru-RU" sz="24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2" name="Овал 1"/>
          <p:cNvSpPr/>
          <p:nvPr/>
        </p:nvSpPr>
        <p:spPr bwMode="auto">
          <a:xfrm>
            <a:off x="3347864" y="3933056"/>
            <a:ext cx="360040" cy="2880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sp>
        <p:nvSpPr>
          <p:cNvPr id="3" name="Овал 2"/>
          <p:cNvSpPr/>
          <p:nvPr/>
        </p:nvSpPr>
        <p:spPr bwMode="auto">
          <a:xfrm>
            <a:off x="899592" y="3284984"/>
            <a:ext cx="914400" cy="914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6948264" y="1484784"/>
            <a:ext cx="1296144" cy="100811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-1188640" y="1340768"/>
            <a:ext cx="1800200" cy="122413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827584" y="2708920"/>
            <a:ext cx="7776863" cy="3456384"/>
            <a:chOff x="971601" y="2924944"/>
            <a:chExt cx="7776863" cy="3456384"/>
          </a:xfrm>
        </p:grpSpPr>
        <p:sp>
          <p:nvSpPr>
            <p:cNvPr id="10" name="Содержимое 30"/>
            <p:cNvSpPr>
              <a:spLocks/>
            </p:cNvSpPr>
            <p:nvPr/>
          </p:nvSpPr>
          <p:spPr bwMode="auto">
            <a:xfrm>
              <a:off x="2051720" y="6021288"/>
              <a:ext cx="669674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1000"/>
                </a:spcBef>
              </a:pPr>
              <a:r>
                <a:rPr lang="ru-RU" sz="2400" dirty="0" smtClean="0">
                  <a:solidFill>
                    <a:srgbClr val="595959"/>
                  </a:solidFill>
                  <a:latin typeface="Calibri" pitchFamily="34" charset="0"/>
                </a:rPr>
                <a:t>Активные часы работы объявления</a:t>
              </a:r>
              <a:endParaRPr lang="ru-RU" sz="2400" dirty="0">
                <a:solidFill>
                  <a:srgbClr val="595959"/>
                </a:solidFill>
                <a:latin typeface="Calibri" pitchFamily="34" charset="0"/>
              </a:endParaRPr>
            </a:p>
            <a:p>
              <a:pPr>
                <a:spcBef>
                  <a:spcPts val="1000"/>
                </a:spcBef>
              </a:pPr>
              <a:endParaRPr lang="ru-RU" sz="2400" dirty="0" smtClean="0">
                <a:solidFill>
                  <a:srgbClr val="595959"/>
                </a:solidFill>
                <a:latin typeface="Calibri" pitchFamily="34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2673" y="2924944"/>
              <a:ext cx="6389687" cy="321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Содержимое 30"/>
            <p:cNvSpPr>
              <a:spLocks/>
            </p:cNvSpPr>
            <p:nvPr/>
          </p:nvSpPr>
          <p:spPr bwMode="auto">
            <a:xfrm rot="16200000">
              <a:off x="769269" y="4162772"/>
              <a:ext cx="76470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1000"/>
                </a:spcBef>
              </a:pPr>
              <a:r>
                <a:rPr lang="en-US" sz="2400" dirty="0" smtClean="0">
                  <a:solidFill>
                    <a:srgbClr val="595959"/>
                  </a:solidFill>
                  <a:latin typeface="Calibri" pitchFamily="34" charset="0"/>
                </a:rPr>
                <a:t>CTR</a:t>
              </a:r>
              <a:endParaRPr lang="ru-RU" sz="2400" dirty="0" smtClean="0">
                <a:solidFill>
                  <a:srgbClr val="595959"/>
                </a:solidFill>
                <a:latin typeface="Calibri" pitchFamily="34" charset="0"/>
              </a:endParaRPr>
            </a:p>
          </p:txBody>
        </p:sp>
      </p:grpSp>
      <p:sp>
        <p:nvSpPr>
          <p:cNvPr id="16" name="Содержимое 30"/>
          <p:cNvSpPr>
            <a:spLocks/>
          </p:cNvSpPr>
          <p:nvPr/>
        </p:nvSpPr>
        <p:spPr bwMode="auto">
          <a:xfrm>
            <a:off x="2051720" y="5157192"/>
            <a:ext cx="24482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Накопление статистики</a:t>
            </a:r>
          </a:p>
        </p:txBody>
      </p:sp>
      <p:sp>
        <p:nvSpPr>
          <p:cNvPr id="17" name="Содержимое 30"/>
          <p:cNvSpPr>
            <a:spLocks/>
          </p:cNvSpPr>
          <p:nvPr/>
        </p:nvSpPr>
        <p:spPr bwMode="auto">
          <a:xfrm rot="18373258">
            <a:off x="3575095" y="3580155"/>
            <a:ext cx="28426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1700" dirty="0" smtClean="0">
                <a:solidFill>
                  <a:srgbClr val="595959"/>
                </a:solidFill>
                <a:latin typeface="Calibri" pitchFamily="34" charset="0"/>
              </a:rPr>
              <a:t>Выключение точек,</a:t>
            </a:r>
            <a:r>
              <a:rPr lang="en-US" sz="17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sz="1700" dirty="0" smtClean="0">
                <a:solidFill>
                  <a:srgbClr val="595959"/>
                </a:solidFill>
                <a:latin typeface="Calibri" pitchFamily="34" charset="0"/>
              </a:rPr>
              <a:t>рост </a:t>
            </a:r>
            <a:r>
              <a:rPr lang="en-US" sz="1700" dirty="0" smtClean="0">
                <a:solidFill>
                  <a:srgbClr val="595959"/>
                </a:solidFill>
                <a:latin typeface="Calibri" pitchFamily="34" charset="0"/>
              </a:rPr>
              <a:t>CTR</a:t>
            </a:r>
            <a:endParaRPr lang="ru-RU" sz="17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18" name="Содержимое 30"/>
          <p:cNvSpPr>
            <a:spLocks/>
          </p:cNvSpPr>
          <p:nvPr/>
        </p:nvSpPr>
        <p:spPr bwMode="auto">
          <a:xfrm>
            <a:off x="5580112" y="3645024"/>
            <a:ext cx="24482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Накопление статистики</a:t>
            </a:r>
          </a:p>
        </p:txBody>
      </p:sp>
      <p:sp>
        <p:nvSpPr>
          <p:cNvPr id="19" name="Содержимое 30"/>
          <p:cNvSpPr>
            <a:spLocks/>
          </p:cNvSpPr>
          <p:nvPr/>
        </p:nvSpPr>
        <p:spPr bwMode="auto">
          <a:xfrm rot="18373258">
            <a:off x="6224009" y="1995978"/>
            <a:ext cx="28426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1700" dirty="0" smtClean="0">
                <a:solidFill>
                  <a:srgbClr val="595959"/>
                </a:solidFill>
                <a:latin typeface="Calibri" pitchFamily="34" charset="0"/>
              </a:rPr>
              <a:t>Выключение точек,</a:t>
            </a:r>
            <a:r>
              <a:rPr lang="en-US" sz="17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sz="1700" dirty="0" smtClean="0">
                <a:solidFill>
                  <a:srgbClr val="595959"/>
                </a:solidFill>
                <a:latin typeface="Calibri" pitchFamily="34" charset="0"/>
              </a:rPr>
              <a:t>рост </a:t>
            </a:r>
            <a:r>
              <a:rPr lang="en-US" sz="1700" dirty="0" smtClean="0">
                <a:solidFill>
                  <a:srgbClr val="595959"/>
                </a:solidFill>
                <a:latin typeface="Calibri" pitchFamily="34" charset="0"/>
              </a:rPr>
              <a:t>CTR</a:t>
            </a:r>
            <a:endParaRPr lang="ru-RU" sz="17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err="1" smtClean="0">
                <a:latin typeface="Calibri" pitchFamily="34" charset="0"/>
              </a:rPr>
              <a:t>Таргетированная</a:t>
            </a:r>
            <a:r>
              <a:rPr lang="ru-RU" sz="3600" dirty="0" smtClean="0">
                <a:latin typeface="Calibri" pitchFamily="34" charset="0"/>
              </a:rPr>
              <a:t> реклама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1403648" y="1124744"/>
            <a:ext cx="66967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А что делать менеджеру? </a:t>
            </a:r>
          </a:p>
          <a:p>
            <a:pPr marL="446088" indent="-446088">
              <a:spcBef>
                <a:spcPts val="1000"/>
              </a:spcBef>
              <a:buFont typeface="Calibri" pitchFamily="34" charset="0"/>
              <a:buChar char="—"/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Правильно расставлять приоритеты (выбирать что и когда рекламировать)</a:t>
            </a:r>
          </a:p>
          <a:p>
            <a:pPr marL="446088" indent="-446088">
              <a:spcBef>
                <a:spcPts val="1000"/>
              </a:spcBef>
              <a:buFont typeface="Calibri" pitchFamily="34" charset="0"/>
              <a:buChar char="—"/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Составлять объявления, которые будут привлекать внимание аудитории</a:t>
            </a:r>
          </a:p>
          <a:p>
            <a:pPr marL="446088" indent="-446088">
              <a:spcBef>
                <a:spcPts val="1000"/>
              </a:spcBef>
              <a:buFont typeface="Calibri" pitchFamily="34" charset="0"/>
              <a:buChar char="—"/>
            </a:pPr>
            <a:endParaRPr lang="ru-RU" sz="24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2" name="Овал 1"/>
          <p:cNvSpPr/>
          <p:nvPr/>
        </p:nvSpPr>
        <p:spPr bwMode="auto">
          <a:xfrm>
            <a:off x="3347864" y="3933056"/>
            <a:ext cx="360040" cy="2880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sp>
        <p:nvSpPr>
          <p:cNvPr id="3" name="Овал 2"/>
          <p:cNvSpPr/>
          <p:nvPr/>
        </p:nvSpPr>
        <p:spPr bwMode="auto">
          <a:xfrm>
            <a:off x="899592" y="3284984"/>
            <a:ext cx="914400" cy="914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6948264" y="1484784"/>
            <a:ext cx="1296144" cy="100811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-1188640" y="1340768"/>
            <a:ext cx="1800200" cy="122413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pic>
        <p:nvPicPr>
          <p:cNvPr id="4098" name="Picture 2" descr="https://encrypted-tbn3.gstatic.com/images?q=tbn:ANd9GcRmYhajm-hc0zMVqwetXqFpDNjio0rPdKHwBkoLp4yWsgQYuCM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473" y="3861048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79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30"/>
          <p:cNvSpPr>
            <a:spLocks/>
          </p:cNvSpPr>
          <p:nvPr/>
        </p:nvSpPr>
        <p:spPr bwMode="auto">
          <a:xfrm>
            <a:off x="1619672" y="2708920"/>
            <a:ext cx="66247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6088" indent="-446088">
              <a:spcBef>
                <a:spcPts val="1000"/>
              </a:spcBef>
            </a:pPr>
            <a:r>
              <a:rPr lang="ru-RU" sz="4400" dirty="0" smtClean="0">
                <a:solidFill>
                  <a:srgbClr val="595959"/>
                </a:solidFill>
                <a:latin typeface="Calibri" pitchFamily="34" charset="0"/>
              </a:rPr>
              <a:t>Простые секреты успеха</a:t>
            </a:r>
          </a:p>
        </p:txBody>
      </p:sp>
    </p:spTree>
    <p:extLst>
      <p:ext uri="{BB962C8B-B14F-4D97-AF65-F5344CB8AC3E}">
        <p14:creationId xmlns:p14="http://schemas.microsoft.com/office/powerpoint/2010/main" val="20888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3.gstatic.com/images?q=tbn:ANd9GcQLPrq6vf0V_JDXhzQ52ZN8bkAvwVxJatz1zgz1PdksPG-FMb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3828">
            <a:off x="2631891" y="4278422"/>
            <a:ext cx="1958340" cy="169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Секреты успеха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899592" y="764704"/>
            <a:ext cx="763284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Выясните текущие потребности аудитории (общеупотребимые названия туров/направлений, туры/направления, находящиеся на пике сезонного спроса*, направления, которые сейчас активно рекламируют министерства по туризму или ваши конкуренты)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Для этого можно использовать статистику поисковых систем и крупных тематических ресурсов (каталоги, сайты с отзывами и т.п.)</a:t>
            </a:r>
          </a:p>
        </p:txBody>
      </p:sp>
      <p:sp>
        <p:nvSpPr>
          <p:cNvPr id="45062" name="AutoShape 6" descr="data:image/jpeg;base64,/9j/4AAQSkZJRgABAQAAAQABAAD/2wCEAAkGBhQSERISEhQVFRQUGBUVFxQUFBgUFBQXFBUXFBgUFBUYGyYfGBkjHRUWIC8gIycpLCwsFx8xNTAqNSYrLCoBCQoKDgwOGA8PGiwkHyQsLCwsLCwwKiwsNCw1LCwsKSksLyosLSwsLCwsKSwsLCwpLCwpLCwpKSwsLCwsKSwpLP/AABEIAOEA4QMBIgACEQEDEQH/xAAcAAEAAgMBAQEAAAAAAAAAAAAABQYDBAcCAQj/xABIEAABBAADAwkDCAcHAwUAAAABAAIDEQQSIQUxQQYHEyJRYXGBkTKhsRQjQmKSwdHwM1JTcrLC0hUWQ4KTouEXlMMlNERzg//EABkBAQADAQEAAAAAAAAAAAAAAAABAgMEBf/EACgRAQEAAgEDAwQCAwEAAAAAAAABAhEDEiExE0FRBCKR8FJhgaHRMv/aAAwDAQACEQMRAD8A7UiIgIiICIiAiIgIiICIiAiIgIiICIiAiIgIiICIiAiIgIiICIiAiIgIiICIiAiIgIiICIiAiIgIiICIiAiIgIiICIiAiIgIiICIiAiIgIiw4nFNjbmeaHx7gOKi2SbqZN+GZFTNpc6mFhdlNnwP4AqQ2by+wk3syAHv/N8exZevx/LT0s/hY0WLD4pjxbHBw7isq1llm4zs15ERFKBERAREQEREBERAREQEREBERAREQEREBERAUTtnlNDhiGvPXIzBtgabhqe2j6KWXO+dTYIIbjM1ZQ2Jw8SS1wvxo+Xeq5WydlsZLe7fk5xAfZbG399+Y+jQB71AcoNsyYsBrZYhvBp+Sm/VGtk8deAXOcTjXsNNJAOuoBv4rA/arxlcT2js4k/ALjzwy5O1rqxuOHeRZn8l5muBZGxwve17DuJpxBOuh1Ufith4nR3ydjXfVDG6/wCWtfNfWTy5b63EcdKNGzuGo7VjdjZOLv8Ae3+pRj9vZbK9Xdc+Tu1pML8jGV5BL3TgyNJja5jssbiTrTi3durjS6LsLb7cTnArMyro2CDdEX4LhUeIcSLN9wI/FXbkfttmDIdMS1suh0zaa5SQBpr7lpxfZdMuSdXd1VERdbmEREBERAREQFVItrzDF4l7zUEUrIQ3WspizOeeF5w4AirzgG8oVrVX2qwRuxLH0BNkkhLjljdJGQ8Rvf8ARJfQ14VV6rHmtkmmmHlZZZQ1rnONNaCSTuAAslVzD842BeAWzWD2McfgCvW1MZ8o2VOWONvw8jMwFODnR5c1WKPWDgCRvC4Rh+T7T9KTt0bGDuvcZFNzmpZTHDe3fm8tsId0pP8A+cn9K8nl3gwaM2Xvcx4HqWrhGL2O6Npe2V/VaXU+NuoDgKzNkO7MOB8lB4nEknvHp5JMrfFTcZPL9VYHaMczM8MjZGbszHBwsbwa3HuWwuBcz+NxEWIllYR8mrLM17iM76thZvp7dLJ4Gu9vVncuWD6HpID/ACqfUk7Wq9FvhZ0VNn5xAPZhB7zKP6Vqf9THA9aKMD/7Tf8AAo9XD5T6WS+ooTk5yqjxecM0cyiW3Yp10QaHEFTa0llm4pZrtRERSgUDy42d02ClbxbTx/lOvutTy8SxBzS07nAg+BFFRZuaTLq7fmXbRyyNH1fg4qOxZBjPcR79Pz4qa5XYXJOGnQguB8iR8VCyuGV2u8D+IH7isMO0jfLvtbNj4g9ECP1n999dxW30hO8A+SiuTklx12Ee8AfEFSpC4uSayrqw/wDMZYWi9wU5HgIpeibiHOEQJLw0GyBrVjVgvUuGtWoTDb1IYnZL8VkgjsOeSA66DOqbc7tABO5X42efh1+OUOAc0gg6gg2D4FelVtih5jMsDQyRjizEYQmo+kZQd0V+wSKc0+yQW7rJU7gNqMltotsjfaieMr29+U72ng4aFd2Oe+1cdx03ERFoqIiICIiAvEsLXAtcA4HeCLHovaheVG0pI2RxQV0+IeI4zvyjTPJR4Nbr3b6NUa5WSbqZN1UuWUjMI/LDnLJQ8SRtzmONwDX3IQDTHB28g5TZF6hUPHYRrC0iSmP1aHCyKGrczScwF94o11qsynL3Z8+CxGYCV8PUOci3SHLbnl50z2Nxo63egvHtORkmF+UZekha3PlYTHKCwnP84Tbi1pBLXC/aN2Ot52VuOW9OvHWkBj6EMtPBDGObVEAAujdoT2Bn5paGzdhtlY10j8tguGQAkN4Oe6jVgEhoB0oktUjgtpRyscWRyQx0allcXW4DqiMudlJuieroBd7rj5nvcQJjJmygHOCXkgV17IJOg1JO4b10Y26s8KZa8rFs7ZL4IuihlJD35iej3ktA35hwaPzu9z7CnB0eSPBoPueVl2ZIRGzh1W6eQ0WeXGu3ArmueW28xmkFPhJxpZ+H4rUdDJ9I15n+lTMuLctd0hO9XmdRcY2+bzbEsW1MPh4TbZTUxIvM0RveGixYqs1+C72qPzeciRh7xkv6aVtMbuEUZA3ji92UEk7hoPpF14XfhOzjzu6IiKygiIg/P/OrhsuMkH1nO+31x/EqK1i6tz24PLiIZOEjD6xkA+5zVy3TgqTsve6b5NYqnFp46feP5vd5WMaqk4CbLI0j81r9wV3AXFz46y26uG7x02MONVN4A1LEel6EA2ZB9AbiddPMqFhClcHhnSviY12Uuc0ZtdAXtvQEcO9VxWyXvZWLZJjcQ6FwfH0UIe5hDmGUGSqcNC7JlvuDVK43ZzJazjrN1a9pLXsPa141HhuPG1lggaxoa0AAcAA0eNAALIvQmPbVcVvfsxYaItaGucXkfSIAJ10utLpZURWVEREBERAVcxlP2rhmkfosPLK3uc54hsd9EqxquuZe12nswbx59Ow/AhZ8ntP7i2PuqHPE+aR0ULSTEGtlyRsDpg8GRpe116GgGjcKfJd2Mtd5NY6MN+TOBa5zLp51YJWlzroadQ68A7KFeOdzDMlw+HicQ17p2FrspJa1oJfRHs31Rv3E9hXJMLt3NjIg0OOaWjmcMoaXW4VRsBum8XlC5efG5Wxvx2SIzHskxDy0Pc6SMlr43fQymj1WiiAQdw76C2sFiIo4mAdYFrSbaGC64i3AUe833XQ2uVmLkjxEga4hkj5HDqiiRIQ9jnAB4IJ1pwOV7ToTpi2LgnSjPEchGYMAfnqiS63nKQANxOumtlWllxlvg1d9vKxYSfMxh3BwBrxXyVYsA75ppDw4UdQQbs3ob139/gsxK5b5dM8MNDjqvkUJe9rBvcQ0eLjQ+K9OKkeSOF6THYYHcJA77HX/AJVbCbulcrqO1tbQAG4aei+oi9R54iIgIiIOZc+EAMWEeeD5Gfba138i4q0ALtHPlJ8zhm98rvQRt/nXGujKrVoQ+03xHxV9ZwVDh9toriO/j2LoeHiNCxwGq5PqPZ08Pu9whSGHie4sDHZXFwAdr1es2zoQd17itFsRHeFvwNtjhdd/ZYy37wsMb3a5Ts6zEwhrQTmIABdVWQNTXC17UNySxrZMLHlv5v5s5jZtmhNjgd/du4KZXpY3clcFmqIiKyBERAREQFB7PGbaGMcd0ceHY3uLw97/AHCL0CnFobO2cY5MTISCZpA8Vwa2NkYae/qn3KtneJnuq/OvMPkzGAjO95aG3VtcxzXWeyrPi0HguLQ4/CNxUTs2WQSAO6Il0Qz2xxJfwpx1B8l0jne2r88xoBcIA00CW3LNnc1ufdWSKQkdg43R5pgeUkpeQ82P1Ynhhb6g34W3dvC5spllllZ/xvjZJJVjxsGf5SxscbpGuM8cbzmJMpL3AggUXdIRQJt/Ri9KEbsXFYiWMi+ha1+QRNiDR7LSC1rwaNnh6Ld2dykY0Z2XK6MF2R2Vsuu82NK1s5eJ0Nk3obNx8hZmEUbQ/MQ1scbaDrGoDBdjeDwK55Lqyz8te20vh42xtDWHTsF/Emzu3km957V6cVp4CDIxrLJrSzqT4nith7lXLy0nh8cVZebnDZ8cw/s2ySf7ei/8oVXtdG5qsIMs8vElsY7gBmPrY9Frwz7oz5b9tX1EReg4hERAREQcm56pmyOhiY63sBLgNcuaiGnvIo14dq5vHhMQ1vVvL3AkfD8+RqZ5wNqjE46aQezeVpHFrOqD51fmonD1VWftOH3q3pWpmcjThwDy8A77+kCBe/XT82rozGUA03p3HgqlK037T/DO4j0JWwNvYhv+KSOxzWuHwv3rDl+mzz8aa8fNjiuEONBUlgZQdCd4Ivs71QGcpZ716P7H/KkIOUswOgi7uq4/zLCfS5z2a3nxrr/IvHxtb8m9l5L5KJu7PWA7xvrs3blaVwzA7fkL2SZmtew2Cxpafe46anRWzC84M3EsJG8OZofAtql2YYZTHVcuWUt7OjoofYHKWPFCh1ZBvYTfm08QphNaQIiICIiAtTa202YeGSeQ0yNpcfLgttcl519vSTHoYD81BK1kjgQC6Zoa8ht7xEC0uOlOLWi7cBXK2TstjN3uheUzJnua0SZJpnOlnqJ0hbI/2YS4O6NuRjGtIJ9rNW9RuJwzqEL39Z3sh1PcTlsnoMS0BwHFsevaW6r1s3BvDekdLM5x3Ayv97SaI7iCO5auK2k2Rpw+PbodGTk00kXWYjSN4/W3ancLY7iz48p39v38uiZzwip8G5szY34VjrJySYfpICSBbjla4hpoHq5R3WDakPlVljY2luvXDqpoA0a3jd1vG692izbI2VjIRKelL2MIEQf12yCr3nrMFFvVB0ObQ0tnZodIXGRgbqKaesQK118QfLWhdKLl/nS2Me4wALKxumvcpiXBQis+a+46fBYn4GL6Kx6o20iw5dD5qMUbxEfCmP8AAglp9dPRUd+DA3K1c2TXjGuq+j6CTN2ZxLD0dntoy+9b8NnVGXLPtrqKIi73EIiICi+U+NMWEneN4YQPF3VB96lFXeX1/IZa7WfxBTB+fsfvK1GSEFSGOZqVoli6JWbKZbXguteQF9azVSPYZotuEaArzhob0W4WANVbUvsclLZjxa0JMQF4biAo2LLszbD4pGyMNOaQQfuPcdy7hgsUJY2SN3Pa1w/zC696/OuHmHErs/N/tJ0mH6N4/RhoaSKOUjcfD87lnyZTci2MverSiIqJERUvlRzgsjBjwxD37jJ9Bv7v6x793ipkt8It0lOVvKpmEjq7me05AK04Z3XwB9aXHYMOZCAAQ0XqSXE2S4ucTqSSSe8klSA6WY5pH9ISbPS24mt3Wu/W9Ce6swzsbWSvrNIeBu8HE7/o/wDNcscpfC+NmkXtPH5BkiGoGrjwVI2pinOvMbVl2vmcMvStZm1If1HO0vc4D0UT/dxx3mx3EKu1tJnDRuhhgMBL2PjYHAu6ofQ6+u5tkmhdWSN5BsezY87sxG4DTsPYVAcnXmOsO+w3/DcTQ7Swk+z3eY+irPipOjjy5hEzi6UhpPAUbry3rz+SWXTrwvbbHjMvEi1HOlA3LUk2lhgetiQe3IHS+hYCD6rWm5SYVo6rZpT+70Y8w4g14JjxZ3xKm8mM90j0hKmeQu3GwbRijc5w6cGItDqYLBdGXji4u0HH5zsVJxfKmV3VjYyJvYLcfGzQJ8QVF4bEPbIJA452uDw46nMDYd6gFdvD9PlLvLs5uTmlmo/VqLU2TtEYiCGdu6VjHgdmZoNeV0ttbMBERAUJywna3CTBzS7MMoA0629pJ4AEWpoqoc4mOfFAx0byx2feP3XaHtHioqY4pj4pMxuJ3jvWg7N+zk/03V6gKxS8t8QDq3DyHtkw7b9YywrNBy8NfOYSBx7WPliHpmco6+SfC3Th/ari/wBR/wBh34LNCDwY/wCwR7yKVm/v1Gf/AIMf/cP/AKF6PLQf4eEgafrvlkHpmao9Xk+Inow+aiMNs6d1BrKJ011PlWh9VJ/3Me0B2KlbE08JHCO/Bvtk+AKS8qsQ4HK5sQO8QMEX+4df/cq5tXFkNc67e4jU9Zx7SSd5pV+++b+E7xniflZWYHZrRrK5/hh3n3vLV7bFsz9Z48cP/TIVRcPhcTKeoyZ/7jHH+EKw7M5GbSkyhuEk3+1IRH65tfcVHRP2067+6WOCXZ8XWa57iODMPld5Oc8UrxzebYE0kwjjLImNFWbc5xO9xGm4eyN3faqmxOZ7FOo4mWOMWSQwmR1G9LoAV9yurp8JsWBsYsuduaKMkhFAuceAGmp8r3K2HHN7iuWds1VvUftbbsOGbcr6PBg1e7wb95od657jecbES2GARNPBurvtn7gFATYlziS4GzqSTZPeV0zj+WXUmuUnLSXE2xvzcX6oOrh9c8fAaeO9VoBHSr5nW0knhVuQzUvcmN03rQ6VY3yJoecW/Nv1UVJs6M65GX25Qt97lgc5RoaEmCbfsjyFLHLgm5i6hmPEjX1W3LJS0Z8UmobYZmgLW0JAXt1lBFxUWpfc1m0te+jXxseqjY75zR4wv2ZG0mzG+SPX97pAPSQK5qmc0uEybOaf2kkj/Sov/GrmsL5XERFAKv8ALDk07GQ9Gx4Y4OzAuBIOhFGt29WBEHCMfzSbRZZayKav2coaT5SZQPVRR5vdpA64KQdlPid65ZDS/RiKNJ2/OY5A7R4YKUjibjFeRfqt7B82e0nn/wBuI92sssYBHcGOcb8QF35E0bck2bzLzOo4nEtZqDlhaXnd7Je8DTf9Hs87jsLm2weFGjTI4m80pDzvvQVQ38ArUiaNsUWFa0U1oHgKWSl9RSgX525Z7aOIx08p1GcsZrdRxktYB3EW6u1xX6CxuNZEwvkdlaOOp9ANSfBfmPaIyOo2OAzAi64i96vhlJdIsutpPZ+2SNFI/wBrg71T+lXsYsrbcVWt2Jae5YzOO5Vn5aV8GMKbQshnCxvnCgPlh7U+VFTsTD8SFqy4paBlJXlRs09yTEo2HtTDtc81G0uPaBp6/gpvZ/IuefUk1xIoNHi8mvffcsc+bHHs1x48r3QrntbvKxOxjTVcFZjsHZ8JqXEte4XbYWun3aEGQUwHuKxO2lgW6x4eZ1frvij/AIWPPvWfq5Xxit0T3qAY9zvZY4+VfFbUOz5idGht9p19OPqpYcqmAdTCRA/XlklHmBkBWCXldiTo17YRxEEbYrvjm1eD4OVevkvxE6wny7ryFxBdgommLouiAiy2SDkA6wLtdbvXjep3qfVI5p5f/TmucS5z5JXFziXOJDslknU6NCuYkVp4UvlkReM6KUPaIiAiIgIiICIiAiIgpPObt/5MzDtyNkEjpCWOJaSGBotjm6tILxrrv71QRymwkmkjJo7321kzAfEFrz5hdN5dckfl0TQ3KJI82RzrBGaszbHA5W6fVHYuNbU5AY/D3mw8kjbJzRfO+5uqyzwxy8xpjnZ4SjMLsqQGnwNPHNFJhveWn3Fa45L7PcajngJ7G44E+jyFT52SMJ6SKWMdr4ns+IWtJtBgGjge61Hp/Fv5T133k/C/O5tmO1ZJJX1ZsOfisZ5sux2I9YD8FRXzxEalh8wV4hMLhdRjxDU6Mv5U658Re3c2rhuOI+ww/wAIWP8A6cy/R6X/ADRn8FS4pIh1m5BvFih8Fs4faZNBkjrO5oeb8MoO9T05fyv+jqn8VsHN3INXmWu5gA8yQskfJnCRH56WFhGpEkoe/TsiaXO+CrLNkzzVlw08ruAEL3GxwJLaB8SpbBcgdoShvR4SUDiZAIaHhIQfcouFvnKpmWvEiVm5TYWFtYaIzOr25m9HCNDr0XtvrseR4qr7e5SSyn557n3uZo2NtGwAwdUVe+r03lXbZ/Mni3k9NLFG0isrbkcPcB71atm8ymDZRmL5nfWOVv2QVbHCY+Ipllb5rgM203dzR7/etjBYwOAbeZ3YNXE9gA1J8F+nMDyIwcP6PDxjvygn1KlosCxvstaPAAK+lX5kwuwcXL+jwmId2nonMA83gA+Sm8BzX7Sl3wthFjWWRu7wZmN+NL9ChgX2k0bVvkbyZdg8LHA9wcW5yXAUCXvc/TuGavJWBsKyopQ8dGi9ogIiICIiAiIgIiICIiAiIg+Obe/XxWF2BjO+Nh8WN/BZ0Qan9kQfsYv9Nn4J/ZMP7GL/AE2/gttEGBuCjG6Ng8GAfcszWAbgB4L6iBa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4" name="AutoShape 8" descr="data:image/jpeg;base64,/9j/4AAQSkZJRgABAQAAAQABAAD/2wCEAAkGBhQSERISEhQVFRQUGBUVFxQUFBgUFBQXFBUXFBgUFBUYGyYfGBkjHRUWIC8gIycpLCwsFx8xNTAqNSYrLCoBCQoKDgwOGA8PGiwkHyQsLCwsLCwwKiwsNCw1LCwsKSksLyosLSwsLCwsKSwsLCwpLCwpLCwpKSwsLCwsKSwpLP/AABEIAOEA4QMBIgACEQEDEQH/xAAcAAEAAgMBAQEAAAAAAAAAAAAABQYDBAcCAQj/xABIEAABBAADAwkDCAcHAwUAAAABAAIDEQQSIQUxQQYHEyJRYXGBkTKhsRQjQmKSwdHwM1JTcrLC0hUWQ4KTouEXlMMlNERzg//EABkBAQADAQEAAAAAAAAAAAAAAAABAgMEBf/EACgRAQEAAgEDAwQCAwEAAAAAAAABAhEDEiExE0FRBCKR8FJhgaHRMv/aAAwDAQACEQMRAD8A7UiIgIiICIiAiIgIiICIiAiIgIiICIiAiIgIiICIiAiIgIiICIiAiIgIiICIiAiIgIiICIiAiIgIiICIiAiIgIiICIiAiIgIiICIiAiIgIiw4nFNjbmeaHx7gOKi2SbqZN+GZFTNpc6mFhdlNnwP4AqQ2by+wk3syAHv/N8exZevx/LT0s/hY0WLD4pjxbHBw7isq1llm4zs15ERFKBERAREQEREBERAREQEREBERAREQEREBERAUTtnlNDhiGvPXIzBtgabhqe2j6KWXO+dTYIIbjM1ZQ2Jw8SS1wvxo+Xeq5WydlsZLe7fk5xAfZbG399+Y+jQB71AcoNsyYsBrZYhvBp+Sm/VGtk8deAXOcTjXsNNJAOuoBv4rA/arxlcT2js4k/ALjzwy5O1rqxuOHeRZn8l5muBZGxwve17DuJpxBOuh1Ufith4nR3ydjXfVDG6/wCWtfNfWTy5b63EcdKNGzuGo7VjdjZOLv8Ae3+pRj9vZbK9Xdc+Tu1pML8jGV5BL3TgyNJja5jssbiTrTi3durjS6LsLb7cTnArMyro2CDdEX4LhUeIcSLN9wI/FXbkfttmDIdMS1suh0zaa5SQBpr7lpxfZdMuSdXd1VERdbmEREBERAREQFVItrzDF4l7zUEUrIQ3WspizOeeF5w4AirzgG8oVrVX2qwRuxLH0BNkkhLjljdJGQ8Rvf8ARJfQ14VV6rHmtkmmmHlZZZQ1rnONNaCSTuAAslVzD842BeAWzWD2McfgCvW1MZ8o2VOWONvw8jMwFODnR5c1WKPWDgCRvC4Rh+T7T9KTt0bGDuvcZFNzmpZTHDe3fm8tsId0pP8A+cn9K8nl3gwaM2Xvcx4HqWrhGL2O6Npe2V/VaXU+NuoDgKzNkO7MOB8lB4nEknvHp5JMrfFTcZPL9VYHaMczM8MjZGbszHBwsbwa3HuWwuBcz+NxEWIllYR8mrLM17iM76thZvp7dLJ4Gu9vVncuWD6HpID/ACqfUk7Wq9FvhZ0VNn5xAPZhB7zKP6Vqf9THA9aKMD/7Tf8AAo9XD5T6WS+ooTk5yqjxecM0cyiW3Yp10QaHEFTa0llm4pZrtRERSgUDy42d02ClbxbTx/lOvutTy8SxBzS07nAg+BFFRZuaTLq7fmXbRyyNH1fg4qOxZBjPcR79Pz4qa5XYXJOGnQguB8iR8VCyuGV2u8D+IH7isMO0jfLvtbNj4g9ECP1n999dxW30hO8A+SiuTklx12Ee8AfEFSpC4uSayrqw/wDMZYWi9wU5HgIpeibiHOEQJLw0GyBrVjVgvUuGtWoTDb1IYnZL8VkgjsOeSA66DOqbc7tABO5X42efh1+OUOAc0gg6gg2D4FelVtih5jMsDQyRjizEYQmo+kZQd0V+wSKc0+yQW7rJU7gNqMltotsjfaieMr29+U72ng4aFd2Oe+1cdx03ERFoqIiICIiAvEsLXAtcA4HeCLHovaheVG0pI2RxQV0+IeI4zvyjTPJR4Nbr3b6NUa5WSbqZN1UuWUjMI/LDnLJQ8SRtzmONwDX3IQDTHB28g5TZF6hUPHYRrC0iSmP1aHCyKGrczScwF94o11qsynL3Z8+CxGYCV8PUOci3SHLbnl50z2Nxo63egvHtORkmF+UZekha3PlYTHKCwnP84Tbi1pBLXC/aN2Ot52VuOW9OvHWkBj6EMtPBDGObVEAAujdoT2Bn5paGzdhtlY10j8tguGQAkN4Oe6jVgEhoB0oktUjgtpRyscWRyQx0allcXW4DqiMudlJuieroBd7rj5nvcQJjJmygHOCXkgV17IJOg1JO4b10Y26s8KZa8rFs7ZL4IuihlJD35iej3ktA35hwaPzu9z7CnB0eSPBoPueVl2ZIRGzh1W6eQ0WeXGu3ArmueW28xmkFPhJxpZ+H4rUdDJ9I15n+lTMuLctd0hO9XmdRcY2+bzbEsW1MPh4TbZTUxIvM0RveGixYqs1+C72qPzeciRh7xkv6aVtMbuEUZA3ji92UEk7hoPpF14XfhOzjzu6IiKygiIg/P/OrhsuMkH1nO+31x/EqK1i6tz24PLiIZOEjD6xkA+5zVy3TgqTsve6b5NYqnFp46feP5vd5WMaqk4CbLI0j81r9wV3AXFz46y26uG7x02MONVN4A1LEel6EA2ZB9AbiddPMqFhClcHhnSviY12Uuc0ZtdAXtvQEcO9VxWyXvZWLZJjcQ6FwfH0UIe5hDmGUGSqcNC7JlvuDVK43ZzJazjrN1a9pLXsPa141HhuPG1lggaxoa0AAcAA0eNAALIvQmPbVcVvfsxYaItaGucXkfSIAJ10utLpZURWVEREBERAVcxlP2rhmkfosPLK3uc54hsd9EqxquuZe12nswbx59Ow/AhZ8ntP7i2PuqHPE+aR0ULSTEGtlyRsDpg8GRpe116GgGjcKfJd2Mtd5NY6MN+TOBa5zLp51YJWlzroadQ68A7KFeOdzDMlw+HicQ17p2FrspJa1oJfRHs31Rv3E9hXJMLt3NjIg0OOaWjmcMoaXW4VRsBum8XlC5efG5Wxvx2SIzHskxDy0Pc6SMlr43fQymj1WiiAQdw76C2sFiIo4mAdYFrSbaGC64i3AUe833XQ2uVmLkjxEga4hkj5HDqiiRIQ9jnAB4IJ1pwOV7ToTpi2LgnSjPEchGYMAfnqiS63nKQANxOumtlWllxlvg1d9vKxYSfMxh3BwBrxXyVYsA75ppDw4UdQQbs3ob139/gsxK5b5dM8MNDjqvkUJe9rBvcQ0eLjQ+K9OKkeSOF6THYYHcJA77HX/AJVbCbulcrqO1tbQAG4aei+oi9R54iIgIiIOZc+EAMWEeeD5Gfba138i4q0ALtHPlJ8zhm98rvQRt/nXGujKrVoQ+03xHxV9ZwVDh9toriO/j2LoeHiNCxwGq5PqPZ08Pu9whSGHie4sDHZXFwAdr1es2zoQd17itFsRHeFvwNtjhdd/ZYy37wsMb3a5Ts6zEwhrQTmIABdVWQNTXC17UNySxrZMLHlv5v5s5jZtmhNjgd/du4KZXpY3clcFmqIiKyBERAREQFB7PGbaGMcd0ceHY3uLw97/AHCL0CnFobO2cY5MTISCZpA8Vwa2NkYae/qn3KtneJnuq/OvMPkzGAjO95aG3VtcxzXWeyrPi0HguLQ4/CNxUTs2WQSAO6Il0Qz2xxJfwpx1B8l0jne2r88xoBcIA00CW3LNnc1ufdWSKQkdg43R5pgeUkpeQ82P1Ynhhb6g34W3dvC5spllllZ/xvjZJJVjxsGf5SxscbpGuM8cbzmJMpL3AggUXdIRQJt/Ri9KEbsXFYiWMi+ha1+QRNiDR7LSC1rwaNnh6Ld2dykY0Z2XK6MF2R2Vsuu82NK1s5eJ0Nk3obNx8hZmEUbQ/MQ1scbaDrGoDBdjeDwK55Lqyz8te20vh42xtDWHTsF/Emzu3km957V6cVp4CDIxrLJrSzqT4nith7lXLy0nh8cVZebnDZ8cw/s2ySf7ei/8oVXtdG5qsIMs8vElsY7gBmPrY9Frwz7oz5b9tX1EReg4hERAREQcm56pmyOhiY63sBLgNcuaiGnvIo14dq5vHhMQ1vVvL3AkfD8+RqZ5wNqjE46aQezeVpHFrOqD51fmonD1VWftOH3q3pWpmcjThwDy8A77+kCBe/XT82rozGUA03p3HgqlK037T/DO4j0JWwNvYhv+KSOxzWuHwv3rDl+mzz8aa8fNjiuEONBUlgZQdCd4Ivs71QGcpZ716P7H/KkIOUswOgi7uq4/zLCfS5z2a3nxrr/IvHxtb8m9l5L5KJu7PWA7xvrs3blaVwzA7fkL2SZmtew2Cxpafe46anRWzC84M3EsJG8OZofAtql2YYZTHVcuWUt7OjoofYHKWPFCh1ZBvYTfm08QphNaQIiICIiAtTa202YeGSeQ0yNpcfLgttcl519vSTHoYD81BK1kjgQC6Zoa8ht7xEC0uOlOLWi7cBXK2TstjN3uheUzJnua0SZJpnOlnqJ0hbI/2YS4O6NuRjGtIJ9rNW9RuJwzqEL39Z3sh1PcTlsnoMS0BwHFsevaW6r1s3BvDekdLM5x3Ayv97SaI7iCO5auK2k2Rpw+PbodGTk00kXWYjSN4/W3ancLY7iz48p39v38uiZzwip8G5szY34VjrJySYfpICSBbjla4hpoHq5R3WDakPlVljY2luvXDqpoA0a3jd1vG692izbI2VjIRKelL2MIEQf12yCr3nrMFFvVB0ObQ0tnZodIXGRgbqKaesQK118QfLWhdKLl/nS2Me4wALKxumvcpiXBQis+a+46fBYn4GL6Kx6o20iw5dD5qMUbxEfCmP8AAglp9dPRUd+DA3K1c2TXjGuq+j6CTN2ZxLD0dntoy+9b8NnVGXLPtrqKIi73EIiICi+U+NMWEneN4YQPF3VB96lFXeX1/IZa7WfxBTB+fsfvK1GSEFSGOZqVoli6JWbKZbXguteQF9azVSPYZotuEaArzhob0W4WANVbUvsclLZjxa0JMQF4biAo2LLszbD4pGyMNOaQQfuPcdy7hgsUJY2SN3Pa1w/zC696/OuHmHErs/N/tJ0mH6N4/RhoaSKOUjcfD87lnyZTci2MverSiIqJERUvlRzgsjBjwxD37jJ9Bv7v6x793ipkt8It0lOVvKpmEjq7me05AK04Z3XwB9aXHYMOZCAAQ0XqSXE2S4ucTqSSSe8klSA6WY5pH9ISbPS24mt3Wu/W9Ce6swzsbWSvrNIeBu8HE7/o/wDNcscpfC+NmkXtPH5BkiGoGrjwVI2pinOvMbVl2vmcMvStZm1If1HO0vc4D0UT/dxx3mx3EKu1tJnDRuhhgMBL2PjYHAu6ofQ6+u5tkmhdWSN5BsezY87sxG4DTsPYVAcnXmOsO+w3/DcTQ7Swk+z3eY+irPipOjjy5hEzi6UhpPAUbry3rz+SWXTrwvbbHjMvEi1HOlA3LUk2lhgetiQe3IHS+hYCD6rWm5SYVo6rZpT+70Y8w4g14JjxZ3xKm8mM90j0hKmeQu3GwbRijc5w6cGItDqYLBdGXji4u0HH5zsVJxfKmV3VjYyJvYLcfGzQJ8QVF4bEPbIJA452uDw46nMDYd6gFdvD9PlLvLs5uTmlmo/VqLU2TtEYiCGdu6VjHgdmZoNeV0ttbMBERAUJywna3CTBzS7MMoA0629pJ4AEWpoqoc4mOfFAx0byx2feP3XaHtHioqY4pj4pMxuJ3jvWg7N+zk/03V6gKxS8t8QDq3DyHtkw7b9YywrNBy8NfOYSBx7WPliHpmco6+SfC3Th/ari/wBR/wBh34LNCDwY/wCwR7yKVm/v1Gf/AIMf/cP/AKF6PLQf4eEgafrvlkHpmao9Xk+Inow+aiMNs6d1BrKJ011PlWh9VJ/3Me0B2KlbE08JHCO/Bvtk+AKS8qsQ4HK5sQO8QMEX+4df/cq5tXFkNc67e4jU9Zx7SSd5pV+++b+E7xniflZWYHZrRrK5/hh3n3vLV7bFsz9Z48cP/TIVRcPhcTKeoyZ/7jHH+EKw7M5GbSkyhuEk3+1IRH65tfcVHRP2067+6WOCXZ8XWa57iODMPld5Oc8UrxzebYE0kwjjLImNFWbc5xO9xGm4eyN3faqmxOZ7FOo4mWOMWSQwmR1G9LoAV9yurp8JsWBsYsuduaKMkhFAuceAGmp8r3K2HHN7iuWds1VvUftbbsOGbcr6PBg1e7wb95od657jecbES2GARNPBurvtn7gFATYlziS4GzqSTZPeV0zj+WXUmuUnLSXE2xvzcX6oOrh9c8fAaeO9VoBHSr5nW0knhVuQzUvcmN03rQ6VY3yJoecW/Nv1UVJs6M65GX25Qt97lgc5RoaEmCbfsjyFLHLgm5i6hmPEjX1W3LJS0Z8UmobYZmgLW0JAXt1lBFxUWpfc1m0te+jXxseqjY75zR4wv2ZG0mzG+SPX97pAPSQK5qmc0uEybOaf2kkj/Sov/GrmsL5XERFAKv8ALDk07GQ9Gx4Y4OzAuBIOhFGt29WBEHCMfzSbRZZayKav2coaT5SZQPVRR5vdpA64KQdlPid65ZDS/RiKNJ2/OY5A7R4YKUjibjFeRfqt7B82e0nn/wBuI92sssYBHcGOcb8QF35E0bck2bzLzOo4nEtZqDlhaXnd7Je8DTf9Hs87jsLm2weFGjTI4m80pDzvvQVQ38ArUiaNsUWFa0U1oHgKWSl9RSgX525Z7aOIx08p1GcsZrdRxktYB3EW6u1xX6CxuNZEwvkdlaOOp9ANSfBfmPaIyOo2OAzAi64i96vhlJdIsutpPZ+2SNFI/wBrg71T+lXsYsrbcVWt2Jae5YzOO5Vn5aV8GMKbQshnCxvnCgPlh7U+VFTsTD8SFqy4paBlJXlRs09yTEo2HtTDtc81G0uPaBp6/gpvZ/IuefUk1xIoNHi8mvffcsc+bHHs1x48r3QrntbvKxOxjTVcFZjsHZ8JqXEte4XbYWun3aEGQUwHuKxO2lgW6x4eZ1frvij/AIWPPvWfq5Xxit0T3qAY9zvZY4+VfFbUOz5idGht9p19OPqpYcqmAdTCRA/XlklHmBkBWCXldiTo17YRxEEbYrvjm1eD4OVevkvxE6wny7ryFxBdgommLouiAiy2SDkA6wLtdbvXjep3qfVI5p5f/TmucS5z5JXFziXOJDslknU6NCuYkVp4UvlkReM6KUPaIiAiIgIiICIiAiIgpPObt/5MzDtyNkEjpCWOJaSGBotjm6tILxrrv71QRymwkmkjJo7321kzAfEFrz5hdN5dckfl0TQ3KJI82RzrBGaszbHA5W6fVHYuNbU5AY/D3mw8kjbJzRfO+5uqyzwxy8xpjnZ4SjMLsqQGnwNPHNFJhveWn3Fa45L7PcajngJ7G44E+jyFT52SMJ6SKWMdr4ns+IWtJtBgGjge61Hp/Fv5T133k/C/O5tmO1ZJJX1ZsOfisZ5sux2I9YD8FRXzxEalh8wV4hMLhdRjxDU6Mv5U658Re3c2rhuOI+ww/wAIWP8A6cy/R6X/ADRn8FS4pIh1m5BvFih8Fs4faZNBkjrO5oeb8MoO9T05fyv+jqn8VsHN3INXmWu5gA8yQskfJnCRH56WFhGpEkoe/TsiaXO+CrLNkzzVlw08ruAEL3GxwJLaB8SpbBcgdoShvR4SUDiZAIaHhIQfcouFvnKpmWvEiVm5TYWFtYaIzOr25m9HCNDr0XtvrseR4qr7e5SSyn557n3uZo2NtGwAwdUVe+r03lXbZ/Mni3k9NLFG0isrbkcPcB71atm8ymDZRmL5nfWOVv2QVbHCY+Ipllb5rgM203dzR7/etjBYwOAbeZ3YNXE9gA1J8F+nMDyIwcP6PDxjvygn1KlosCxvstaPAAK+lX5kwuwcXL+jwmId2nonMA83gA+Sm8BzX7Sl3wthFjWWRu7wZmN+NL9ChgX2k0bVvkbyZdg8LHA9wcW5yXAUCXvc/TuGavJWBsKyopQ8dGi9ogIiICIiAiIgIiICIiAiIg+Obe/XxWF2BjO+Nh8WN/BZ0Qan9kQfsYv9Nn4J/ZMP7GL/AE2/gttEGBuCjG6Ng8GAfcszWAbgB4L6iBa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8" name="AutoShape 12" descr="data:image/jpeg;base64,/9j/4AAQSkZJRgABAQAAAQABAAD/2wCEAAkGBhQSERUUExQUFRUWGBgWGBgXFxYeHhoaFxcVFxcVHBoXHCYeFxojGhsVHzAgIycpLC0sFR8xNTAqNSYtLCkBCQoKBQUFDQUFDSkYEhgpKSkpKSkpKSkpKSkpKSkpKSkpKSkpKSkpKSkpKSkpKSkpKSkpKSkpKSkpKSkpKSkpKf/AABEIAK8BIAMBIgACEQEDEQH/xAAcAAEAAQUBAQAAAAAAAAAAAAAABwMEBQYIAgH/xABHEAABAwEEBgcEBggFBAMAAAABAAIDEQQSITEFBkFRYXEHEyKBkaHwMkKxwRQjUmKS0RUzQ1Ny0uHxCIKTorIXJIPCFlRj/8QAFAEBAAAAAAAAAAAAAAAAAAAAAP/EABQRAQAAAAAAAAAAAAAAAAAAAAD/2gAMAwEAAhEDEQA/AJxXwlfVGPSvr8YK2SAkSOaOscPda4YNB3kZnYDxQXmnOkgi1thsobI1rmtkNCbznPDbjCDsFcd/AYyCFzHorSxsxima0OcJWuAOXZyrTiVdaf6VbcJHxtnd2SQSKDEmpAAAF0ZCoJwzQdJouVI+k/SLTUWqT/b8wszo7px0hH7bo5R99mPi0oOkkURaD/xBQuoLTA+M7XRm+3wNHDzUiaD1vslsFbPPHJ90GjhzacQgzKJVEBERAREQEREBERAREQEREBERAREQEREBERAREQEREBERB8K5s6Rrb1uk7UfsyXP9MBnyXSZXMmucRGkbXUft5DjxeSD3iiC0P6ljvsSCvkfl5q00xqlbOskkFltDo3Oc5rxE8gtJJDqtFKUV7ZI77HMPvDD+IYtU2dEusH0ixBjv1kRLXDgTWvjXyQczSQlpo4Fp3EEHwOK8gLsjSGiIZ23Zoo5W7nsa4f7gVoen+gywzVMN+zP+4bzPwPy/ykIOdQqsUzmkOaSCMiCQRyIxC3fWTobt9lq5jBaIx70IJIHGM9od17mtHMZBINQRgRu4cEG+6sdMltstGyOFojHuye1Tg8Y+NVMOqvSjY7dRof1Up/ZyUB/ynJy5hovUbiMvX5IOywV9XOup/TBabJdjmPXxDCjj2mj7rtvIqb9W9b7PbmXoHgnaw4ObzHzQZtERAREQEREBERAREQEREBERAREQEREBERAREQEREHwqBel3RBi0g59OzM1rxzAuuHiK94U9rUOkzVj6XZCWCssNXs4inbb3jHmAggmyLP6sazfo+1tnP6qQ3ZhuJp2uRwPNoWuwuoVevIIoRVpFDyzr3ZoOlrNaWyND2kFrhUEbQVVUBaidI79Gy/RbQS+zk9l21gNO0OG8bFO1itrJWNkjcHscKtc01BCCutb1o6PrHbwTNGBJslZ2Xjv94cHAhbIiDnPW/octVkvSRf8AcwipqwG+0feZt5tryC0G6uylo+ufRTZrdV7B1E5x6xgwcfvsydzFDxOSDm66rzRukpbO8SRPcxzcQWmh/qslrLqfaLBJctDKA+y8Ysfxa75Gh4LDXEE36jdMrJaRWyjH5CUeyf4h7p4jBSmyQEAggg4gjauQoYS40b4+ti3nQ2uNpstn6n6Q5jHEAGnaFdjKirPPuQTrpTWGCz/rpWMOwE9o8mjE+Cwk3SPZ27H03vuMB5X3B3koW0lM8Vc0k19pwq+QmudXVqO9WFkax5IJuy5hxN5pyo2rwRnsA/JBO1l6T7G80D+NWljh/tdXLHJbJo/SUc7A+J7XtO1pB/soDstv6wio6qePJzQaAndWgeDuO9ZrV/SUtnBdHSNw/Z1FCa1Ja4ki47E3HDA5EIJsRa5qzrc20C5I3qpakUJF19MbzCCQcMbtajHPNbGgIiICIiAiIgIiICIiAiIgIiICIiAiIggvpS1U+i2gSxikUxJoMmvzc3kfaHfuWr2Z4a2riuhdatX22yzPhdgTix32XD2XfLkSubNbtG2izSmKZjmEeDgPeaciOSCi/WC7IHBrD1Zq0vYx4GYxa8FrhTChGwbQCt+1O6YzFdbaYWtYXGroWhoyIr1dey6oAoDQg5CmOjWHRIghbaZgKvr9HjcPapnaXg5xNPsj33U90GuDmthLqivxrzrmeaDrnQ2mobVC2aB4fG7Ij4EbDwKvly9qbr/LYZC5gbdd7bAKNdxLQaA8RQqe9T9fILe36s3ZAKuYfMg7R58EGzIiILTSeiorRG6KZjZGOFC1ww58DxGIUBdIHR8ywzNEUocySpbG4/WMpvw7TdzsMu9TNrjra2xRCgD5n4Rx1zP2nbmDae5QLrBpSR0zjI89Y/tukfkRibrRsAGGGSCyD2RGhwwrWhoOZ3qjLIA+9mHdk5nZgc8F9ltQdgMai9krZzBjTCpBz27EF5BO9gIYWkbAa9+OZXpjGNZ2i0gOLgSAADmcs+QqeCxstqxo3tO8s9q92OGkjXygSUIqwk0IHumhBpwFEGTs1unnddssMszh9lrjTuZj3kgcFW05q/pSzQ9faI3RRghtaxA1ccBRpvUU+ajaYs1osrTZmMia3B0TAAGO3UGw7DtWH6a3D9ETYVq6KnA9a3Hwr4oOf7NrXaWOBEz6jEVINCMQcRhQ7c/FTz0YdJ7dIN6iajLU0V4SAZubucNre8VGXODwq+jNJyWeaOaN12SNwc08Rl3Zg8CUHZSLGat6bZa7LFaGZSNDqfZOTm8w4EdyyaAiIgIiICIiAiIgIiICIiAiIgIiICwGt+qEWkImskq10br8bxm13LCoNBUVGQxBFVn0QQJr/wBG+kHPMrIxMyjW0ideLQ0YBrLrSG50a0GlduZjO02J8TrsjHMcM2uBaR3OxXY5Cw2smqdnt0dy0Rh2d1wwc0na12Y5ZHaCg5Kor7RulJIXh8b3Mc01BaSD5ZrYteejifRzy4/WQE9mUDfk149x3kdm4amCgn7o/wClxlpuw2qjJTQNfk1547Gu8uS3zTWmGWaF8smTRgBm4nBrBxJwXJcEhafXxW/2TT1ptFnjbI6+2AOMbXEe1doLxOPZGRJwvHcg96y6WkkeZJr1+UG88ezCxoo1orgC2uWZNStbDwwt6wBzQDcfmAw5VLsyd2xZ+x6UZMwxTht5tA+9dDXOpeIbjjTCviFibHG1zJiWudHfq1zsb2PZLQN2AFOHJBYviJNXYUqGgEUocueA9UVzoXVK1W8SuszL0cYN5+IvHPq2V9p9Ng8qit/qtqrLpO0GJhLIGH66QZAH3GVwLjT55DHobRGiIrNCyGFgZGwUDR5k7yTUknMlByzHZgyoApsNc68eK9lqljpY1EztkDcf2zRu/egf8vHeopBQZfVTWaSwziVh7Jwe0nBzdoPrDxU42yKDTOjnsa4hkzaVp2o3tIcKivtNcBhtHA1XO6zmqmusuj3SGNocHsIuE4FwB6t38TT4tJH2aBqutWgjYrXLZnPbIYzS83I1AcMNjqEVGNDtKw0qu/pZke4ykuc9xc5xzLnGpdzJXl7HRODhQ7iQCMd4II9VQTJ0Ba1tEctkkcBRwliJOHb7L2VOA7QaQNt4qaFy/ovRP6Vkhis8LYpiQJ3RgiO4M5nM9mN1djCATkKnDpyBl1oGOAAx4Yd6CoiIgIiICIiAiIgIiICIiAiIgIvL3gCpIAGJJ+KjXWrpdaxxjsYDyMDK72Qfuj3uZw5oJLJWKt2tdlh/WWiFp3XwT4NqVAml9aLTaP1s0j6km7eo0Up7oo0D8lig8nd627kE8z9KVgb+1c7+GOT5tCtv+r1g+1L/AKZ/NQeMvX5eqL0yGpwGe0fn6zQTTaulDRsrHMkvuY4XXNdCSCNoI2qFdc9DWVkhksMpfE416tzXh0fCrhRzdxrXYd5uItHvOyiqv0S7geaDW9EWPrJBtAIJrWnAGmzDwBWxw6P68va55EURuANOLnOb2i45Z1FMsSFjbLa2wElrQRexP3feIpnkAOSvRbXRuvwOjLJ3YB2Fx93stLW5OJxJ4CqBYdFs6yRkgL2sqA8k0AeAbt0ZClMtrV9MD7XPFZLKO07styo0Y3pajENu1Na1pXa4L5bnizRuLietk7UhFRVxrRoI2EZiuADuC37oJhs1yWd0rDa5HFpaSAWsBBAaCcQ40JI+yB7qCSNVtWorDZmQQjstxLjSr3H2nu4nyAAGACzC+VX1B5ewEEHEHAg/BQF0jammxT3mA/R5SSw/YdmYz8uHIqf1qvSLpGyMsb2Ws1DxRjW0vlwyLNxBpjkNudEHPJckmIXi8vTXoMVb7L7w71caHsktqkZZ4gXSSG40c8SSdgAqSdwKrShSR0GyWVlola5tLS8fVuOVzN7G7nEivECmxBKWp2qUWj7M2GICuBkfTGR9MXH5DYFnkqtV1w11FkaGxtEszsmVwDRm91MabhtJzQbUijLRfSRNIe06IH7PVnDvvq+drpaK0cY46k0+rc5pA2l4dRlfvU79ob+ijiPX2fEOoLpAcerLqE5Etb+zIxDwSMcaUqa0vSDaIadZDHK01N+O/QivZG0Anv4VQSCi1PRfSJDKbr2SRuoHHAObQ1xvMrhhu3LZbLbGSNvRva9uVWkEVGYqNvBBXREQEREBERAREQRV0wa43S2xxnE0fNTcfYj7/aPC7vUTBzmcRsP5+v6bJ0kaPfDpOcyV+td1kZPvMIAFP4aXe7isPFRBbttDXYeH5jwx7uC9gHYQefx9VyVV1ia7Z4fkqTrAQatd4n8/zQeA8g7vXH1ishFpQtpUAjwWOMrm4PbhxH9F9D2nh8ONPNBnrLpJjsKlp3H1irieIlrrpqTv2VONKbaVpxWsuOdceIyVaK2vbS67uz9f1CC2tEBbmMsPyNfNUGQXSHA0AJNK4XjtrkDRU4tI3ZHMeeyXE1xN28b1abWmuI7wvGkJ7rcCMcrrq7M+WedCgx2l7eXupWtCe8+87DOuAruAV1oYkDD1u8/isKMSspYXUQbrovXO3WagjnfT7JN5v4Xggdy3HQ/Ti8YWiBrh9qMlp/C6oJ7wtDskMckYNSHZGnlhn5L3+h3HFjw7vyI4hBLdu6ZLJ9Hc+K+6XJsbmkYmtCXCrbo4GvyhzS+l5bTKZZ3l7ztOQH2WjIN4BUbRYZI/aYe7EbDsVm+WiD5IvIduVC1TupRox9Y8VkLdNZerh6jrxKGkTdaWEOdWt5hacBXC7TIDbVBakqpZrQ5j2vY4tc0hzSMwQagheGNvZDvV5Z9GGtXedfhn5hBMdj6U4pdGPle4NnYAx8YpV7iOyWtri1xzpl2t2MPWi+6YztkcCSXPJq4hxp2ne85uGNPZrgCMFddSAQKYNoThtOQ4UGPeFkrXom60OZzQUbLbhPgT1c4FRlR42OBGDgccVkrLrSIgWTkCmBDqY7xQ58qHNazcbXFpu1xDaBzHH34q0Bqc4yaO4Gjh50PoJ9qtQM1ZIG3w5wqLwaHkBuR6w0JukXrxxzxDZ/8A5ZZA8vY84tDS2667QHClWYbcBhwVtPrJZKUD3BlKXGOe1uYdW6GFocDuG+tVQ0D0KW6ehfGIG0zmdQ/gaC7uNFvOjv8AD3A0fXWmVx3RtYwf7r5PiEGpt11shzLgMCCL3Yd9uMdX2HHbTA0xBqa5GLXizYOjtDoZRT6ylL1KVvtBax1abQOC2t3QJYCKX7SON+P4dWrO0/4fLKR2LTaGne4ROHgGtPmgymhelBjsJSyVv7yGhP8AmjrXvbXI4LerFb45mB8bmvadoPlwPArmTpB1Bk0XJHeeJGShxZI1pbQtPaYQSaGjgcDkrLV7Xm1WOS/DKTkCHY1G41qfig6wRR3qX0yWa10jnIgmOAvHsPP3XHAHge4lSGCg+oiICIiDDaz6pwW+Lqp21Axa4YOYftNds5ZHaFDGsXRRb7IS6D/uoh9kUkA4s2/5SeQXQCIOVI9LXXFsjXMcMw4EEcwcR3rIRWprxgQV0NpnVezWsUtEMcu4ub2hycO0O4qP9M9AlncS6yzSQnY13bbyrg4eJQR6Bu8FTksbTm3ww8sll9I9F2lLNUsa20NG2NwJ/C6jvCq12e3SwuuzwvjducC0+DggPsP2XUPHv2q2la9vtDxHw3q6/TEZzDvwlDpOPKpptBaaIMBpMYhzQcqHz79/grG+CCFsstnjfixwB3E/M5d6xVr0fjQi6UFhJGCGvG0Ud/EM/HNe2voqkFiIPtCnLP1+a8zwluOYQZfQ2kQ1wLqEba/8u75lZOXTQb7LCSD7xNByHjitSjkoarIxy3m55fDYfl3DegyE+lZHDF5A3N/ParNeXevXr4qvZrKXkAZbTQnPYBtcTsQUWwl2AFd/5muQ5rJWTQVcXY7eH5u8hzWw2PQoY3IVzpnTiTTtHyGwDNVnWcoMTFZA3Ievl3L5aJLo3moA5nJXk9BnszVCKzX3E7G9kc8bx7sG9xQY3qiaVqQHB1K0qRXE05rP2DS4cBG7A4gA0rgK044bv6mmbHQK3mIia6SgBpQOoKgYknuzptwQWVtYJJxEJGwlwdWR4fdYBWrjdBJq6jRhxyUmag6q2SN8cstss0z4hSKOMhrGONC6Qh5vSSuOJc7bTDBt2I7LjV5FC7Gm4e63w8yrm8g6lY4EYYjgvS5jsulJYsY5Hs/he5vwKzVj6RLdHlaHu4PDXf8AIE+aDoJFC9i6ZbU39ZHDJ3OafIkeSz9h6a4T+tgkZxY5rh53Sgr9OWihLop76dqB7JByLurd5O8lzU5dBdI3SHY7ToyeKGSsklxoYWvBoXtJOIpgAdqgySz8EHzRELZZo43vEYe4NLyKht7AFw2gGleFV1DqFqxPYYOqntJnyuinZY0V7LSe0a4Z5UAC5VkgouvtVrU6WxWaR3tPgiceZjaT5oMoiIgIiICIiAiIgKha7DHK27Ixj27ntDh4OFFXRBpOleh/R8xqI3Qk/uXXR+F1WjuAWF/6CWbZabR4RfyKUEQReegWzf8A2J/CL+VYfTfQjPG2tlnbMB+zlF08g4YV/CpoRByjpLRT4ZDHPG+GQe68Z8Q4ihHHzKx01mI319f0XV+mdBQWqMx2iNsjNzhlxBzaeIIUUazdCskdX2J/WMz6mQ9ocGPyPI070ENPs5/skUl00OHy4rN2vR7o3mOVj43jNjxQjxzHgrWSzY9pteOPw9ZIKbJ9h27fivtj0pcfe8O/+i+vsjS3Co3fL5eJWLkjcMx69VQb3Ydam0xWW/T0ZbXbsFRU4Y5kDjWuACiwSK8s0t6rSTdp2sc9zeVc+SDO23TBlfUUEYNa7HUxDWggEgnC87uAW0aNoGDGuFCeO095qe9aJb7R2cN4y5HwXmw6efHgDggkJ9PktZ1gtAe9sYyGLuTSP+TsP/HxVGPW4HNp+KtbFMXl0mdSBlsbw4m8eZ7wF2W4YIweP90BrlgfXrw3r4Zdh8u71/dB7pT169cl8u7vXrBfL9MRiPXr+68PkBF4Gnr16KD6XkevXrmqbp95Qz4VJ9eq+sqMz60wA5kfD1s3IKdpN7f4KxezdVXcjgTv9evWXkReggszG4jLepl1V6Z2wwxwzwYRsZGHRuxoxoaKtftoBk5RVHERkrhjd4B9f2QdF6K6RrDaKXZ2tJ92TsGu6ruye4rZI5A4VBBByINQe9crNgGYqD5f24K8sWlLRZzWKV7AMey9wGFcKDDxCDp9FCGh+lm2RmktyZoNDeAa78TMK8SD+clas6+We2dlpLJaVMbs+bSMHD1RBsqIiAiIgIiICIiAiIgIiIMbprV2C1suTxNkGwkYj+Fwxb3FRfrH0KvZV1ikvtz6qWleTXZH/aeKmJEHKmkNGOheWTRyQvH3fOhoe8V71atslfZLX/wnHZ7po7YNi6n0roSG0suTxskb94ZcQc2nlRRtrD0GMfV1llu/clxHc8Co7weaCFZtHitCCDxw4U5/mV8jsYbv9evPgtw0rqDpKy5xyuYNrfrWeArQcwFrUjyDR8TajO6XMPhiPJBZ2mLs0GaxxBCzPWRna9nBzajxbj5L45tcnRu/zU8nU9BBhg9ZLR9so0N54d5K9u0fXOMnlQ9+HrBVI7OG+4RzCCsLTXl/TYn0jDHE7Bt8lTDm7fWO/evTXs9HyQe5H0bTfn69eGSY9kDZt9ePnxr8aWVz8/n6zVSjd9e8etyDzJUkUFQPXrlwC+SMqa4g8Ry9eK9tc37QrwohmbtcgpjuX0M3lfevZs/P1/ZVGzbmOPccN2J+aBGz1t27FcNA3E/12KkLQccI21+05vLIVovn0lg9qYU3MaT/AEGxBd9WRuHrLDJeevFQK3idgFa7hTb6wVs23wjKOWQ/eIA8AvbbdMezG1sQOFGjE/MlBcSF4xIDBTN7qHLOh7R8FmejyQu0lZ2RVkeXhz3gUDY2dpwFcTWgBcaZ0Ga86F6LbbaiC6NzGn35qtHMNPbd4d6mXUrUOHRzDc7crgA+QilQMbrR7reG3aUGzoiICIiAiIgIiICIiAiIgIiICIiD5RWGkdAWe0Ck0Mcn8TGk9xzHisgiDQtK9DFhlqY+thP3HVH4ZK+RC1DSPQDLU9TaInD/APRjmHxbeU2Ig5vtfQtpFlbsLXj7krPg4tPksNaNQ9IR52a1Dkx7h4sqF1SiDkc6KtQ9y0d8cnzCHR1q/dzH/wAT/wCVdcIg5GOjLV+5k/0XfyoNF2r9y/8A0HfyrrlEHI/6KtX7qT/QP8q9DRNq/dzd0Lh/6rrZEHJX6ItX2LR+CT8ldWTUy1S+zZ7S/ZXq5KeJFAuq0Qc6WDoft0lCbOIwdsj2DyBLvJbLYOgiSv1s8TR9xjn+brvw8VMyINC0Z0NWKOheZZT9510eEYB81tmjNXrPZ/1MMcfFrQCebsz3lZFEBERB/9k="/>
          <p:cNvSpPr>
            <a:spLocks noChangeAspect="1" noChangeArrowheads="1"/>
          </p:cNvSpPr>
          <p:nvPr/>
        </p:nvSpPr>
        <p:spPr bwMode="auto">
          <a:xfrm>
            <a:off x="155575" y="-800100"/>
            <a:ext cx="2743200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70" name="AutoShape 14" descr="data:image/jpeg;base64,/9j/4AAQSkZJRgABAQAAAQABAAD/2wCEAAkGBhQSERUUExQUFRUWGBgWGBgXFxYeHhoaFxcVFxcVHBoXHCYeFxojGhsVHzAgIycpLC0sFR8xNTAqNSYtLCkBCQoKBQUFDQUFDSkYEhgpKSkpKSkpKSkpKSkpKSkpKSkpKSkpKSkpKSkpKSkpKSkpKSkpKSkpKSkpKSkpKSkpKf/AABEIAK8BIAMBIgACEQEDEQH/xAAcAAEAAQUBAQAAAAAAAAAAAAAABwMEBQYIAgH/xABHEAABAwEEBgcEBggFBAMAAAABAAIDEQQSITEFBkFRYXEHEyKBkaHwMkKxwRQjUmKS0RUzQ1Ny0uHxCIKTorIXJIPCFlRj/8QAFAEBAAAAAAAAAAAAAAAAAAAAAP/EABQRAQAAAAAAAAAAAAAAAAAAAAD/2gAMAwEAAhEDEQA/AJxXwlfVGPSvr8YK2SAkSOaOscPda4YNB3kZnYDxQXmnOkgi1thsobI1rmtkNCbznPDbjCDsFcd/AYyCFzHorSxsxima0OcJWuAOXZyrTiVdaf6VbcJHxtnd2SQSKDEmpAAAF0ZCoJwzQdJouVI+k/SLTUWqT/b8wszo7px0hH7bo5R99mPi0oOkkURaD/xBQuoLTA+M7XRm+3wNHDzUiaD1vslsFbPPHJ90GjhzacQgzKJVEBERAREQEREBERAREQEREBERAREQEREBERAREQEREBERB8K5s6Rrb1uk7UfsyXP9MBnyXSZXMmucRGkbXUft5DjxeSD3iiC0P6ljvsSCvkfl5q00xqlbOskkFltDo3Oc5rxE8gtJJDqtFKUV7ZI77HMPvDD+IYtU2dEusH0ixBjv1kRLXDgTWvjXyQczSQlpo4Fp3EEHwOK8gLsjSGiIZ23Zoo5W7nsa4f7gVoen+gywzVMN+zP+4bzPwPy/ykIOdQqsUzmkOaSCMiCQRyIxC3fWTobt9lq5jBaIx70IJIHGM9od17mtHMZBINQRgRu4cEG+6sdMltstGyOFojHuye1Tg8Y+NVMOqvSjY7dRof1Up/ZyUB/ynJy5hovUbiMvX5IOywV9XOup/TBabJdjmPXxDCjj2mj7rtvIqb9W9b7PbmXoHgnaw4ObzHzQZtERAREQEREBERAREQEREBERAREQEREBERAREQEREHwqBel3RBi0g59OzM1rxzAuuHiK94U9rUOkzVj6XZCWCssNXs4inbb3jHmAggmyLP6sazfo+1tnP6qQ3ZhuJp2uRwPNoWuwuoVevIIoRVpFDyzr3ZoOlrNaWyND2kFrhUEbQVVUBaidI79Gy/RbQS+zk9l21gNO0OG8bFO1itrJWNkjcHscKtc01BCCutb1o6PrHbwTNGBJslZ2Xjv94cHAhbIiDnPW/octVkvSRf8AcwipqwG+0feZt5tryC0G6uylo+ufRTZrdV7B1E5x6xgwcfvsydzFDxOSDm66rzRukpbO8SRPcxzcQWmh/qslrLqfaLBJctDKA+y8Ysfxa75Gh4LDXEE36jdMrJaRWyjH5CUeyf4h7p4jBSmyQEAggg4gjauQoYS40b4+ti3nQ2uNpstn6n6Q5jHEAGnaFdjKirPPuQTrpTWGCz/rpWMOwE9o8mjE+Cwk3SPZ27H03vuMB5X3B3koW0lM8Vc0k19pwq+QmudXVqO9WFkax5IJuy5hxN5pyo2rwRnsA/JBO1l6T7G80D+NWljh/tdXLHJbJo/SUc7A+J7XtO1pB/soDstv6wio6qePJzQaAndWgeDuO9ZrV/SUtnBdHSNw/Z1FCa1Ja4ki47E3HDA5EIJsRa5qzrc20C5I3qpakUJF19MbzCCQcMbtajHPNbGgIiICIiAiIgIiICIiAiIgIiICIiAiIggvpS1U+i2gSxikUxJoMmvzc3kfaHfuWr2Z4a2riuhdatX22yzPhdgTix32XD2XfLkSubNbtG2izSmKZjmEeDgPeaciOSCi/WC7IHBrD1Zq0vYx4GYxa8FrhTChGwbQCt+1O6YzFdbaYWtYXGroWhoyIr1dey6oAoDQg5CmOjWHRIghbaZgKvr9HjcPapnaXg5xNPsj33U90GuDmthLqivxrzrmeaDrnQ2mobVC2aB4fG7Ij4EbDwKvly9qbr/LYZC5gbdd7bAKNdxLQaA8RQqe9T9fILe36s3ZAKuYfMg7R58EGzIiILTSeiorRG6KZjZGOFC1ww58DxGIUBdIHR8ywzNEUocySpbG4/WMpvw7TdzsMu9TNrjra2xRCgD5n4Rx1zP2nbmDae5QLrBpSR0zjI89Y/tukfkRibrRsAGGGSCyD2RGhwwrWhoOZ3qjLIA+9mHdk5nZgc8F9ltQdgMai9krZzBjTCpBz27EF5BO9gIYWkbAa9+OZXpjGNZ2i0gOLgSAADmcs+QqeCxstqxo3tO8s9q92OGkjXygSUIqwk0IHumhBpwFEGTs1unnddssMszh9lrjTuZj3kgcFW05q/pSzQ9faI3RRghtaxA1ccBRpvUU+ajaYs1osrTZmMia3B0TAAGO3UGw7DtWH6a3D9ETYVq6KnA9a3Hwr4oOf7NrXaWOBEz6jEVINCMQcRhQ7c/FTz0YdJ7dIN6iajLU0V4SAZubucNre8VGXODwq+jNJyWeaOaN12SNwc08Rl3Zg8CUHZSLGat6bZa7LFaGZSNDqfZOTm8w4EdyyaAiIgIiICIiAiIgIiICIiAiIgIiICwGt+qEWkImskq10br8bxm13LCoNBUVGQxBFVn0QQJr/wBG+kHPMrIxMyjW0ideLQ0YBrLrSG50a0GlduZjO02J8TrsjHMcM2uBaR3OxXY5Cw2smqdnt0dy0Rh2d1wwc0na12Y5ZHaCg5Kor7RulJIXh8b3Mc01BaSD5ZrYteejifRzy4/WQE9mUDfk149x3kdm4amCgn7o/wClxlpuw2qjJTQNfk1547Gu8uS3zTWmGWaF8smTRgBm4nBrBxJwXJcEhafXxW/2TT1ptFnjbI6+2AOMbXEe1doLxOPZGRJwvHcg96y6WkkeZJr1+UG88ezCxoo1orgC2uWZNStbDwwt6wBzQDcfmAw5VLsyd2xZ+x6UZMwxTht5tA+9dDXOpeIbjjTCviFibHG1zJiWudHfq1zsb2PZLQN2AFOHJBYviJNXYUqGgEUocueA9UVzoXVK1W8SuszL0cYN5+IvHPq2V9p9Ng8qit/qtqrLpO0GJhLIGH66QZAH3GVwLjT55DHobRGiIrNCyGFgZGwUDR5k7yTUknMlByzHZgyoApsNc68eK9lqljpY1EztkDcf2zRu/egf8vHeopBQZfVTWaSwziVh7Jwe0nBzdoPrDxU42yKDTOjnsa4hkzaVp2o3tIcKivtNcBhtHA1XO6zmqmusuj3SGNocHsIuE4FwB6t38TT4tJH2aBqutWgjYrXLZnPbIYzS83I1AcMNjqEVGNDtKw0qu/pZke4ykuc9xc5xzLnGpdzJXl7HRODhQ7iQCMd4II9VQTJ0Ba1tEctkkcBRwliJOHb7L2VOA7QaQNt4qaFy/ovRP6Vkhis8LYpiQJ3RgiO4M5nM9mN1djCATkKnDpyBl1oGOAAx4Yd6CoiIgIiICIiAiIgIiICIiAiIgIvL3gCpIAGJJ+KjXWrpdaxxjsYDyMDK72Qfuj3uZw5oJLJWKt2tdlh/WWiFp3XwT4NqVAml9aLTaP1s0j6km7eo0Up7oo0D8lig8nd627kE8z9KVgb+1c7+GOT5tCtv+r1g+1L/AKZ/NQeMvX5eqL0yGpwGe0fn6zQTTaulDRsrHMkvuY4XXNdCSCNoI2qFdc9DWVkhksMpfE416tzXh0fCrhRzdxrXYd5uItHvOyiqv0S7geaDW9EWPrJBtAIJrWnAGmzDwBWxw6P68va55EURuANOLnOb2i45Z1FMsSFjbLa2wElrQRexP3feIpnkAOSvRbXRuvwOjLJ3YB2Fx93stLW5OJxJ4CqBYdFs6yRkgL2sqA8k0AeAbt0ZClMtrV9MD7XPFZLKO07styo0Y3pajENu1Na1pXa4L5bnizRuLietk7UhFRVxrRoI2EZiuADuC37oJhs1yWd0rDa5HFpaSAWsBBAaCcQ40JI+yB7qCSNVtWorDZmQQjstxLjSr3H2nu4nyAAGACzC+VX1B5ewEEHEHAg/BQF0jammxT3mA/R5SSw/YdmYz8uHIqf1qvSLpGyMsb2Ws1DxRjW0vlwyLNxBpjkNudEHPJckmIXi8vTXoMVb7L7w71caHsktqkZZ4gXSSG40c8SSdgAqSdwKrShSR0GyWVlola5tLS8fVuOVzN7G7nEivECmxBKWp2qUWj7M2GICuBkfTGR9MXH5DYFnkqtV1w11FkaGxtEszsmVwDRm91MabhtJzQbUijLRfSRNIe06IH7PVnDvvq+drpaK0cY46k0+rc5pA2l4dRlfvU79ob+ijiPX2fEOoLpAcerLqE5Etb+zIxDwSMcaUqa0vSDaIadZDHK01N+O/QivZG0Anv4VQSCi1PRfSJDKbr2SRuoHHAObQ1xvMrhhu3LZbLbGSNvRva9uVWkEVGYqNvBBXREQEREBERAREQRV0wa43S2xxnE0fNTcfYj7/aPC7vUTBzmcRsP5+v6bJ0kaPfDpOcyV+td1kZPvMIAFP4aXe7isPFRBbttDXYeH5jwx7uC9gHYQefx9VyVV1ia7Z4fkqTrAQatd4n8/zQeA8g7vXH1ishFpQtpUAjwWOMrm4PbhxH9F9D2nh8ONPNBnrLpJjsKlp3H1irieIlrrpqTv2VONKbaVpxWsuOdceIyVaK2vbS67uz9f1CC2tEBbmMsPyNfNUGQXSHA0AJNK4XjtrkDRU4tI3ZHMeeyXE1xN28b1abWmuI7wvGkJ7rcCMcrrq7M+WedCgx2l7eXupWtCe8+87DOuAruAV1oYkDD1u8/isKMSspYXUQbrovXO3WagjnfT7JN5v4Xggdy3HQ/Ti8YWiBrh9qMlp/C6oJ7wtDskMckYNSHZGnlhn5L3+h3HFjw7vyI4hBLdu6ZLJ9Hc+K+6XJsbmkYmtCXCrbo4GvyhzS+l5bTKZZ3l7ztOQH2WjIN4BUbRYZI/aYe7EbDsVm+WiD5IvIduVC1TupRox9Y8VkLdNZerh6jrxKGkTdaWEOdWt5hacBXC7TIDbVBakqpZrQ5j2vY4tc0hzSMwQagheGNvZDvV5Z9GGtXedfhn5hBMdj6U4pdGPle4NnYAx8YpV7iOyWtri1xzpl2t2MPWi+6YztkcCSXPJq4hxp2ne85uGNPZrgCMFddSAQKYNoThtOQ4UGPeFkrXom60OZzQUbLbhPgT1c4FRlR42OBGDgccVkrLrSIgWTkCmBDqY7xQ58qHNazcbXFpu1xDaBzHH34q0Bqc4yaO4Gjh50PoJ9qtQM1ZIG3w5wqLwaHkBuR6w0JukXrxxzxDZ/8A5ZZA8vY84tDS2667QHClWYbcBhwVtPrJZKUD3BlKXGOe1uYdW6GFocDuG+tVQ0D0KW6ehfGIG0zmdQ/gaC7uNFvOjv8AD3A0fXWmVx3RtYwf7r5PiEGpt11shzLgMCCL3Yd9uMdX2HHbTA0xBqa5GLXizYOjtDoZRT6ylL1KVvtBax1abQOC2t3QJYCKX7SON+P4dWrO0/4fLKR2LTaGne4ROHgGtPmgymhelBjsJSyVv7yGhP8AmjrXvbXI4LerFb45mB8bmvadoPlwPArmTpB1Bk0XJHeeJGShxZI1pbQtPaYQSaGjgcDkrLV7Xm1WOS/DKTkCHY1G41qfig6wRR3qX0yWa10jnIgmOAvHsPP3XHAHge4lSGCg+oiICIiDDaz6pwW+Lqp21Axa4YOYftNds5ZHaFDGsXRRb7IS6D/uoh9kUkA4s2/5SeQXQCIOVI9LXXFsjXMcMw4EEcwcR3rIRWprxgQV0NpnVezWsUtEMcu4ub2hycO0O4qP9M9AlncS6yzSQnY13bbyrg4eJQR6Bu8FTksbTm3ww8sll9I9F2lLNUsa20NG2NwJ/C6jvCq12e3SwuuzwvjducC0+DggPsP2XUPHv2q2la9vtDxHw3q6/TEZzDvwlDpOPKpptBaaIMBpMYhzQcqHz79/grG+CCFsstnjfixwB3E/M5d6xVr0fjQi6UFhJGCGvG0Ud/EM/HNe2voqkFiIPtCnLP1+a8zwluOYQZfQ2kQ1wLqEba/8u75lZOXTQb7LCSD7xNByHjitSjkoarIxy3m55fDYfl3DegyE+lZHDF5A3N/ParNeXevXr4qvZrKXkAZbTQnPYBtcTsQUWwl2AFd/5muQ5rJWTQVcXY7eH5u8hzWw2PQoY3IVzpnTiTTtHyGwDNVnWcoMTFZA3Ievl3L5aJLo3moA5nJXk9BnszVCKzX3E7G9kc8bx7sG9xQY3qiaVqQHB1K0qRXE05rP2DS4cBG7A4gA0rgK044bv6mmbHQK3mIia6SgBpQOoKgYknuzptwQWVtYJJxEJGwlwdWR4fdYBWrjdBJq6jRhxyUmag6q2SN8cstss0z4hSKOMhrGONC6Qh5vSSuOJc7bTDBt2I7LjV5FC7Gm4e63w8yrm8g6lY4EYYjgvS5jsulJYsY5Hs/he5vwKzVj6RLdHlaHu4PDXf8AIE+aDoJFC9i6ZbU39ZHDJ3OafIkeSz9h6a4T+tgkZxY5rh53Sgr9OWihLop76dqB7JByLurd5O8lzU5dBdI3SHY7ToyeKGSsklxoYWvBoXtJOIpgAdqgySz8EHzRELZZo43vEYe4NLyKht7AFw2gGleFV1DqFqxPYYOqntJnyuinZY0V7LSe0a4Z5UAC5VkgouvtVrU6WxWaR3tPgiceZjaT5oMoiIgIiICIiAiIgKha7DHK27Ixj27ntDh4OFFXRBpOleh/R8xqI3Qk/uXXR+F1WjuAWF/6CWbZabR4RfyKUEQReegWzf8A2J/CL+VYfTfQjPG2tlnbMB+zlF08g4YV/CpoRByjpLRT4ZDHPG+GQe68Z8Q4ihHHzKx01mI319f0XV+mdBQWqMx2iNsjNzhlxBzaeIIUUazdCskdX2J/WMz6mQ9ocGPyPI070ENPs5/skUl00OHy4rN2vR7o3mOVj43jNjxQjxzHgrWSzY9pteOPw9ZIKbJ9h27fivtj0pcfe8O/+i+vsjS3Co3fL5eJWLkjcMx69VQb3Ydam0xWW/T0ZbXbsFRU4Y5kDjWuACiwSK8s0t6rSTdp2sc9zeVc+SDO23TBlfUUEYNa7HUxDWggEgnC87uAW0aNoGDGuFCeO095qe9aJb7R2cN4y5HwXmw6efHgDggkJ9PktZ1gtAe9sYyGLuTSP+TsP/HxVGPW4HNp+KtbFMXl0mdSBlsbw4m8eZ7wF2W4YIweP90BrlgfXrw3r4Zdh8u71/dB7pT169cl8u7vXrBfL9MRiPXr+68PkBF4Gnr16KD6XkevXrmqbp95Qz4VJ9eq+sqMz60wA5kfD1s3IKdpN7f4KxezdVXcjgTv9evWXkReggszG4jLepl1V6Z2wwxwzwYRsZGHRuxoxoaKtftoBk5RVHERkrhjd4B9f2QdF6K6RrDaKXZ2tJ92TsGu6ruye4rZI5A4VBBByINQe9crNgGYqD5f24K8sWlLRZzWKV7AMey9wGFcKDDxCDp9FCGh+lm2RmktyZoNDeAa78TMK8SD+clas6+We2dlpLJaVMbs+bSMHD1RBsqIiAiIgIiICIiAiIgIiIMbprV2C1suTxNkGwkYj+Fwxb3FRfrH0KvZV1ikvtz6qWleTXZH/aeKmJEHKmkNGOheWTRyQvH3fOhoe8V71atslfZLX/wnHZ7po7YNi6n0roSG0suTxskb94ZcQc2nlRRtrD0GMfV1llu/clxHc8Co7weaCFZtHitCCDxw4U5/mV8jsYbv9evPgtw0rqDpKy5xyuYNrfrWeArQcwFrUjyDR8TajO6XMPhiPJBZ2mLs0GaxxBCzPWRna9nBzajxbj5L45tcnRu/zU8nU9BBhg9ZLR9so0N54d5K9u0fXOMnlQ9+HrBVI7OG+4RzCCsLTXl/TYn0jDHE7Bt8lTDm7fWO/evTXs9HyQe5H0bTfn69eGSY9kDZt9ePnxr8aWVz8/n6zVSjd9e8etyDzJUkUFQPXrlwC+SMqa4g8Ry9eK9tc37QrwohmbtcgpjuX0M3lfevZs/P1/ZVGzbmOPccN2J+aBGz1t27FcNA3E/12KkLQccI21+05vLIVovn0lg9qYU3MaT/AEGxBd9WRuHrLDJeevFQK3idgFa7hTb6wVs23wjKOWQ/eIA8AvbbdMezG1sQOFGjE/MlBcSF4xIDBTN7qHLOh7R8FmejyQu0lZ2RVkeXhz3gUDY2dpwFcTWgBcaZ0Ga86F6LbbaiC6NzGn35qtHMNPbd4d6mXUrUOHRzDc7crgA+QilQMbrR7reG3aUGzoiICIiAiIgIiICIiAiIgIiICIiD5RWGkdAWe0Ck0Mcn8TGk9xzHisgiDQtK9DFhlqY+thP3HVH4ZK+RC1DSPQDLU9TaInD/APRjmHxbeU2Ig5vtfQtpFlbsLXj7krPg4tPksNaNQ9IR52a1Dkx7h4sqF1SiDkc6KtQ9y0d8cnzCHR1q/dzH/wAT/wCVdcIg5GOjLV+5k/0XfyoNF2r9y/8A0HfyrrlEHI/6KtX7qT/QP8q9DRNq/dzd0Lh/6rrZEHJX6ItX2LR+CT8ldWTUy1S+zZ7S/ZXq5KeJFAuq0Qc6WDoft0lCbOIwdsj2DyBLvJbLYOgiSv1s8TR9xjn+brvw8VMyINC0Z0NWKOheZZT9510eEYB81tmjNXrPZ/1MMcfFrQCebsz3lZFEBERB/9k="/>
          <p:cNvSpPr>
            <a:spLocks noChangeAspect="1" noChangeArrowheads="1"/>
          </p:cNvSpPr>
          <p:nvPr/>
        </p:nvSpPr>
        <p:spPr bwMode="auto">
          <a:xfrm>
            <a:off x="155575" y="-800100"/>
            <a:ext cx="2743200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72" name="AutoShape 16" descr="data:image/jpeg;base64,/9j/4AAQSkZJRgABAQAAAQABAAD/2wCEAAkGBhQSERUUExQUFRUWGBgWGBgXFxYeHhoaFxcVFxcVHBoXHCYeFxojGhsVHzAgIycpLC0sFR8xNTAqNSYtLCkBCQoKBQUFDQUFDSkYEhgpKSkpKSkpKSkpKSkpKSkpKSkpKSkpKSkpKSkpKSkpKSkpKSkpKSkpKSkpKSkpKSkpKf/AABEIAK8BIAMBIgACEQEDEQH/xAAcAAEAAQUBAQAAAAAAAAAAAAAABwMEBQYIAgH/xABHEAABAwEEBgcEBggFBAMAAAABAAIDEQQSITEFBkFRYXEHEyKBkaHwMkKxwRQjUmKS0RUzQ1Ny0uHxCIKTorIXJIPCFlRj/8QAFAEBAAAAAAAAAAAAAAAAAAAAAP/EABQRAQAAAAAAAAAAAAAAAAAAAAD/2gAMAwEAAhEDEQA/AJxXwlfVGPSvr8YK2SAkSOaOscPda4YNB3kZnYDxQXmnOkgi1thsobI1rmtkNCbznPDbjCDsFcd/AYyCFzHorSxsxima0OcJWuAOXZyrTiVdaf6VbcJHxtnd2SQSKDEmpAAAF0ZCoJwzQdJouVI+k/SLTUWqT/b8wszo7px0hH7bo5R99mPi0oOkkURaD/xBQuoLTA+M7XRm+3wNHDzUiaD1vslsFbPPHJ90GjhzacQgzKJVEBERAREQEREBERAREQEREBERAREQEREBERAREQEREBERB8K5s6Rrb1uk7UfsyXP9MBnyXSZXMmucRGkbXUft5DjxeSD3iiC0P6ljvsSCvkfl5q00xqlbOskkFltDo3Oc5rxE8gtJJDqtFKUV7ZI77HMPvDD+IYtU2dEusH0ixBjv1kRLXDgTWvjXyQczSQlpo4Fp3EEHwOK8gLsjSGiIZ23Zoo5W7nsa4f7gVoen+gywzVMN+zP+4bzPwPy/ykIOdQqsUzmkOaSCMiCQRyIxC3fWTobt9lq5jBaIx70IJIHGM9od17mtHMZBINQRgRu4cEG+6sdMltstGyOFojHuye1Tg8Y+NVMOqvSjY7dRof1Up/ZyUB/ynJy5hovUbiMvX5IOywV9XOup/TBabJdjmPXxDCjj2mj7rtvIqb9W9b7PbmXoHgnaw4ObzHzQZtERAREQEREBERAREQEREBERAREQEREBERAREQEREHwqBel3RBi0g59OzM1rxzAuuHiK94U9rUOkzVj6XZCWCssNXs4inbb3jHmAggmyLP6sazfo+1tnP6qQ3ZhuJp2uRwPNoWuwuoVevIIoRVpFDyzr3ZoOlrNaWyND2kFrhUEbQVVUBaidI79Gy/RbQS+zk9l21gNO0OG8bFO1itrJWNkjcHscKtc01BCCutb1o6PrHbwTNGBJslZ2Xjv94cHAhbIiDnPW/octVkvSRf8AcwipqwG+0feZt5tryC0G6uylo+ufRTZrdV7B1E5x6xgwcfvsydzFDxOSDm66rzRukpbO8SRPcxzcQWmh/qslrLqfaLBJctDKA+y8Ysfxa75Gh4LDXEE36jdMrJaRWyjH5CUeyf4h7p4jBSmyQEAggg4gjauQoYS40b4+ti3nQ2uNpstn6n6Q5jHEAGnaFdjKirPPuQTrpTWGCz/rpWMOwE9o8mjE+Cwk3SPZ27H03vuMB5X3B3koW0lM8Vc0k19pwq+QmudXVqO9WFkax5IJuy5hxN5pyo2rwRnsA/JBO1l6T7G80D+NWljh/tdXLHJbJo/SUc7A+J7XtO1pB/soDstv6wio6qePJzQaAndWgeDuO9ZrV/SUtnBdHSNw/Z1FCa1Ja4ki47E3HDA5EIJsRa5qzrc20C5I3qpakUJF19MbzCCQcMbtajHPNbGgIiICIiAiIgIiICIiAiIgIiICIiAiIggvpS1U+i2gSxikUxJoMmvzc3kfaHfuWr2Z4a2riuhdatX22yzPhdgTix32XD2XfLkSubNbtG2izSmKZjmEeDgPeaciOSCi/WC7IHBrD1Zq0vYx4GYxa8FrhTChGwbQCt+1O6YzFdbaYWtYXGroWhoyIr1dey6oAoDQg5CmOjWHRIghbaZgKvr9HjcPapnaXg5xNPsj33U90GuDmthLqivxrzrmeaDrnQ2mobVC2aB4fG7Ij4EbDwKvly9qbr/LYZC5gbdd7bAKNdxLQaA8RQqe9T9fILe36s3ZAKuYfMg7R58EGzIiILTSeiorRG6KZjZGOFC1ww58DxGIUBdIHR8ywzNEUocySpbG4/WMpvw7TdzsMu9TNrjra2xRCgD5n4Rx1zP2nbmDae5QLrBpSR0zjI89Y/tukfkRibrRsAGGGSCyD2RGhwwrWhoOZ3qjLIA+9mHdk5nZgc8F9ltQdgMai9krZzBjTCpBz27EF5BO9gIYWkbAa9+OZXpjGNZ2i0gOLgSAADmcs+QqeCxstqxo3tO8s9q92OGkjXygSUIqwk0IHumhBpwFEGTs1unnddssMszh9lrjTuZj3kgcFW05q/pSzQ9faI3RRghtaxA1ccBRpvUU+ajaYs1osrTZmMia3B0TAAGO3UGw7DtWH6a3D9ETYVq6KnA9a3Hwr4oOf7NrXaWOBEz6jEVINCMQcRhQ7c/FTz0YdJ7dIN6iajLU0V4SAZubucNre8VGXODwq+jNJyWeaOaN12SNwc08Rl3Zg8CUHZSLGat6bZa7LFaGZSNDqfZOTm8w4EdyyaAiIgIiICIiAiIgIiICIiAiIgIiICwGt+qEWkImskq10br8bxm13LCoNBUVGQxBFVn0QQJr/wBG+kHPMrIxMyjW0ideLQ0YBrLrSG50a0GlduZjO02J8TrsjHMcM2uBaR3OxXY5Cw2smqdnt0dy0Rh2d1wwc0na12Y5ZHaCg5Kor7RulJIXh8b3Mc01BaSD5ZrYteejifRzy4/WQE9mUDfk149x3kdm4amCgn7o/wClxlpuw2qjJTQNfk1547Gu8uS3zTWmGWaF8smTRgBm4nBrBxJwXJcEhafXxW/2TT1ptFnjbI6+2AOMbXEe1doLxOPZGRJwvHcg96y6WkkeZJr1+UG88ezCxoo1orgC2uWZNStbDwwt6wBzQDcfmAw5VLsyd2xZ+x6UZMwxTht5tA+9dDXOpeIbjjTCviFibHG1zJiWudHfq1zsb2PZLQN2AFOHJBYviJNXYUqGgEUocueA9UVzoXVK1W8SuszL0cYN5+IvHPq2V9p9Ng8qit/qtqrLpO0GJhLIGH66QZAH3GVwLjT55DHobRGiIrNCyGFgZGwUDR5k7yTUknMlByzHZgyoApsNc68eK9lqljpY1EztkDcf2zRu/egf8vHeopBQZfVTWaSwziVh7Jwe0nBzdoPrDxU42yKDTOjnsa4hkzaVp2o3tIcKivtNcBhtHA1XO6zmqmusuj3SGNocHsIuE4FwB6t38TT4tJH2aBqutWgjYrXLZnPbIYzS83I1AcMNjqEVGNDtKw0qu/pZke4ykuc9xc5xzLnGpdzJXl7HRODhQ7iQCMd4II9VQTJ0Ba1tEctkkcBRwliJOHb7L2VOA7QaQNt4qaFy/ovRP6Vkhis8LYpiQJ3RgiO4M5nM9mN1djCATkKnDpyBl1oGOAAx4Yd6CoiIgIiICIiAiIgIiICIiAiIgIvL3gCpIAGJJ+KjXWrpdaxxjsYDyMDK72Qfuj3uZw5oJLJWKt2tdlh/WWiFp3XwT4NqVAml9aLTaP1s0j6km7eo0Up7oo0D8lig8nd627kE8z9KVgb+1c7+GOT5tCtv+r1g+1L/AKZ/NQeMvX5eqL0yGpwGe0fn6zQTTaulDRsrHMkvuY4XXNdCSCNoI2qFdc9DWVkhksMpfE416tzXh0fCrhRzdxrXYd5uItHvOyiqv0S7geaDW9EWPrJBtAIJrWnAGmzDwBWxw6P68va55EURuANOLnOb2i45Z1FMsSFjbLa2wElrQRexP3feIpnkAOSvRbXRuvwOjLJ3YB2Fx93stLW5OJxJ4CqBYdFs6yRkgL2sqA8k0AeAbt0ZClMtrV9MD7XPFZLKO07styo0Y3pajENu1Na1pXa4L5bnizRuLietk7UhFRVxrRoI2EZiuADuC37oJhs1yWd0rDa5HFpaSAWsBBAaCcQ40JI+yB7qCSNVtWorDZmQQjstxLjSr3H2nu4nyAAGACzC+VX1B5ewEEHEHAg/BQF0jammxT3mA/R5SSw/YdmYz8uHIqf1qvSLpGyMsb2Ws1DxRjW0vlwyLNxBpjkNudEHPJckmIXi8vTXoMVb7L7w71caHsktqkZZ4gXSSG40c8SSdgAqSdwKrShSR0GyWVlola5tLS8fVuOVzN7G7nEivECmxBKWp2qUWj7M2GICuBkfTGR9MXH5DYFnkqtV1w11FkaGxtEszsmVwDRm91MabhtJzQbUijLRfSRNIe06IH7PVnDvvq+drpaK0cY46k0+rc5pA2l4dRlfvU79ob+ijiPX2fEOoLpAcerLqE5Etb+zIxDwSMcaUqa0vSDaIadZDHK01N+O/QivZG0Anv4VQSCi1PRfSJDKbr2SRuoHHAObQ1xvMrhhu3LZbLbGSNvRva9uVWkEVGYqNvBBXREQEREBERAREQRV0wa43S2xxnE0fNTcfYj7/aPC7vUTBzmcRsP5+v6bJ0kaPfDpOcyV+td1kZPvMIAFP4aXe7isPFRBbttDXYeH5jwx7uC9gHYQefx9VyVV1ia7Z4fkqTrAQatd4n8/zQeA8g7vXH1ishFpQtpUAjwWOMrm4PbhxH9F9D2nh8ONPNBnrLpJjsKlp3H1irieIlrrpqTv2VONKbaVpxWsuOdceIyVaK2vbS67uz9f1CC2tEBbmMsPyNfNUGQXSHA0AJNK4XjtrkDRU4tI3ZHMeeyXE1xN28b1abWmuI7wvGkJ7rcCMcrrq7M+WedCgx2l7eXupWtCe8+87DOuAruAV1oYkDD1u8/isKMSspYXUQbrovXO3WagjnfT7JN5v4Xggdy3HQ/Ti8YWiBrh9qMlp/C6oJ7wtDskMckYNSHZGnlhn5L3+h3HFjw7vyI4hBLdu6ZLJ9Hc+K+6XJsbmkYmtCXCrbo4GvyhzS+l5bTKZZ3l7ztOQH2WjIN4BUbRYZI/aYe7EbDsVm+WiD5IvIduVC1TupRox9Y8VkLdNZerh6jrxKGkTdaWEOdWt5hacBXC7TIDbVBakqpZrQ5j2vY4tc0hzSMwQagheGNvZDvV5Z9GGtXedfhn5hBMdj6U4pdGPle4NnYAx8YpV7iOyWtri1xzpl2t2MPWi+6YztkcCSXPJq4hxp2ne85uGNPZrgCMFddSAQKYNoThtOQ4UGPeFkrXom60OZzQUbLbhPgT1c4FRlR42OBGDgccVkrLrSIgWTkCmBDqY7xQ58qHNazcbXFpu1xDaBzHH34q0Bqc4yaO4Gjh50PoJ9qtQM1ZIG3w5wqLwaHkBuR6w0JukXrxxzxDZ/8A5ZZA8vY84tDS2667QHClWYbcBhwVtPrJZKUD3BlKXGOe1uYdW6GFocDuG+tVQ0D0KW6ehfGIG0zmdQ/gaC7uNFvOjv8AD3A0fXWmVx3RtYwf7r5PiEGpt11shzLgMCCL3Yd9uMdX2HHbTA0xBqa5GLXizYOjtDoZRT6ylL1KVvtBax1abQOC2t3QJYCKX7SON+P4dWrO0/4fLKR2LTaGne4ROHgGtPmgymhelBjsJSyVv7yGhP8AmjrXvbXI4LerFb45mB8bmvadoPlwPArmTpB1Bk0XJHeeJGShxZI1pbQtPaYQSaGjgcDkrLV7Xm1WOS/DKTkCHY1G41qfig6wRR3qX0yWa10jnIgmOAvHsPP3XHAHge4lSGCg+oiICIiDDaz6pwW+Lqp21Axa4YOYftNds5ZHaFDGsXRRb7IS6D/uoh9kUkA4s2/5SeQXQCIOVI9LXXFsjXMcMw4EEcwcR3rIRWprxgQV0NpnVezWsUtEMcu4ub2hycO0O4qP9M9AlncS6yzSQnY13bbyrg4eJQR6Bu8FTksbTm3ww8sll9I9F2lLNUsa20NG2NwJ/C6jvCq12e3SwuuzwvjducC0+DggPsP2XUPHv2q2la9vtDxHw3q6/TEZzDvwlDpOPKpptBaaIMBpMYhzQcqHz79/grG+CCFsstnjfixwB3E/M5d6xVr0fjQi6UFhJGCGvG0Ud/EM/HNe2voqkFiIPtCnLP1+a8zwluOYQZfQ2kQ1wLqEba/8u75lZOXTQb7LCSD7xNByHjitSjkoarIxy3m55fDYfl3DegyE+lZHDF5A3N/ParNeXevXr4qvZrKXkAZbTQnPYBtcTsQUWwl2AFd/5muQ5rJWTQVcXY7eH5u8hzWw2PQoY3IVzpnTiTTtHyGwDNVnWcoMTFZA3Ievl3L5aJLo3moA5nJXk9BnszVCKzX3E7G9kc8bx7sG9xQY3qiaVqQHB1K0qRXE05rP2DS4cBG7A4gA0rgK044bv6mmbHQK3mIia6SgBpQOoKgYknuzptwQWVtYJJxEJGwlwdWR4fdYBWrjdBJq6jRhxyUmag6q2SN8cstss0z4hSKOMhrGONC6Qh5vSSuOJc7bTDBt2I7LjV5FC7Gm4e63w8yrm8g6lY4EYYjgvS5jsulJYsY5Hs/he5vwKzVj6RLdHlaHu4PDXf8AIE+aDoJFC9i6ZbU39ZHDJ3OafIkeSz9h6a4T+tgkZxY5rh53Sgr9OWihLop76dqB7JByLurd5O8lzU5dBdI3SHY7ToyeKGSsklxoYWvBoXtJOIpgAdqgySz8EHzRELZZo43vEYe4NLyKht7AFw2gGleFV1DqFqxPYYOqntJnyuinZY0V7LSe0a4Z5UAC5VkgouvtVrU6WxWaR3tPgiceZjaT5oMoiIgIiICIiAiIgKha7DHK27Ixj27ntDh4OFFXRBpOleh/R8xqI3Qk/uXXR+F1WjuAWF/6CWbZabR4RfyKUEQReegWzf8A2J/CL+VYfTfQjPG2tlnbMB+zlF08g4YV/CpoRByjpLRT4ZDHPG+GQe68Z8Q4ihHHzKx01mI319f0XV+mdBQWqMx2iNsjNzhlxBzaeIIUUazdCskdX2J/WMz6mQ9ocGPyPI070ENPs5/skUl00OHy4rN2vR7o3mOVj43jNjxQjxzHgrWSzY9pteOPw9ZIKbJ9h27fivtj0pcfe8O/+i+vsjS3Co3fL5eJWLkjcMx69VQb3Ydam0xWW/T0ZbXbsFRU4Y5kDjWuACiwSK8s0t6rSTdp2sc9zeVc+SDO23TBlfUUEYNa7HUxDWggEgnC87uAW0aNoGDGuFCeO095qe9aJb7R2cN4y5HwXmw6efHgDggkJ9PktZ1gtAe9sYyGLuTSP+TsP/HxVGPW4HNp+KtbFMXl0mdSBlsbw4m8eZ7wF2W4YIweP90BrlgfXrw3r4Zdh8u71/dB7pT169cl8u7vXrBfL9MRiPXr+68PkBF4Gnr16KD6XkevXrmqbp95Qz4VJ9eq+sqMz60wA5kfD1s3IKdpN7f4KxezdVXcjgTv9evWXkReggszG4jLepl1V6Z2wwxwzwYRsZGHRuxoxoaKtftoBk5RVHERkrhjd4B9f2QdF6K6RrDaKXZ2tJ92TsGu6ruye4rZI5A4VBBByINQe9crNgGYqD5f24K8sWlLRZzWKV7AMey9wGFcKDDxCDp9FCGh+lm2RmktyZoNDeAa78TMK8SD+clas6+We2dlpLJaVMbs+bSMHD1RBsqIiAiIgIiICIiAiIgIiIMbprV2C1suTxNkGwkYj+Fwxb3FRfrH0KvZV1ikvtz6qWleTXZH/aeKmJEHKmkNGOheWTRyQvH3fOhoe8V71atslfZLX/wnHZ7po7YNi6n0roSG0suTxskb94ZcQc2nlRRtrD0GMfV1llu/clxHc8Co7weaCFZtHitCCDxw4U5/mV8jsYbv9evPgtw0rqDpKy5xyuYNrfrWeArQcwFrUjyDR8TajO6XMPhiPJBZ2mLs0GaxxBCzPWRna9nBzajxbj5L45tcnRu/zU8nU9BBhg9ZLR9so0N54d5K9u0fXOMnlQ9+HrBVI7OG+4RzCCsLTXl/TYn0jDHE7Bt8lTDm7fWO/evTXs9HyQe5H0bTfn69eGSY9kDZt9ePnxr8aWVz8/n6zVSjd9e8etyDzJUkUFQPXrlwC+SMqa4g8Ry9eK9tc37QrwohmbtcgpjuX0M3lfevZs/P1/ZVGzbmOPccN2J+aBGz1t27FcNA3E/12KkLQccI21+05vLIVovn0lg9qYU3MaT/AEGxBd9WRuHrLDJeevFQK3idgFa7hTb6wVs23wjKOWQ/eIA8AvbbdMezG1sQOFGjE/MlBcSF4xIDBTN7qHLOh7R8FmejyQu0lZ2RVkeXhz3gUDY2dpwFcTWgBcaZ0Ga86F6LbbaiC6NzGn35qtHMNPbd4d6mXUrUOHRzDc7crgA+QilQMbrR7reG3aUGzoiICIiAiIgIiICIiAiIgIiICIiD5RWGkdAWe0Ck0Mcn8TGk9xzHisgiDQtK9DFhlqY+thP3HVH4ZK+RC1DSPQDLU9TaInD/APRjmHxbeU2Ig5vtfQtpFlbsLXj7krPg4tPksNaNQ9IR52a1Dkx7h4sqF1SiDkc6KtQ9y0d8cnzCHR1q/dzH/wAT/wCVdcIg5GOjLV+5k/0XfyoNF2r9y/8A0HfyrrlEHI/6KtX7qT/QP8q9DRNq/dzd0Lh/6rrZEHJX6ItX2LR+CT8ldWTUy1S+zZ7S/ZXq5KeJFAuq0Qc6WDoft0lCbOIwdsj2DyBLvJbLYOgiSv1s8TR9xjn+brvw8VMyINC0Z0NWKOheZZT9510eEYB81tmjNXrPZ/1MMcfFrQCebsz3lZFEBERB/9k="/>
          <p:cNvSpPr>
            <a:spLocks noChangeAspect="1" noChangeArrowheads="1"/>
          </p:cNvSpPr>
          <p:nvPr/>
        </p:nvSpPr>
        <p:spPr bwMode="auto">
          <a:xfrm>
            <a:off x="155575" y="-800100"/>
            <a:ext cx="2743200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74" name="AutoShape 18" descr="data:image/jpeg;base64,/9j/4AAQSkZJRgABAQAAAQABAAD/2wCEAAkGBhQSERUUExQUFRUWGBgWGBgXFxYeHhoaFxcVFxcVHBoXHCYeFxojGhsVHzAgIycpLC0sFR8xNTAqNSYtLCkBCQoKBQUFDQUFDSkYEhgpKSkpKSkpKSkpKSkpKSkpKSkpKSkpKSkpKSkpKSkpKSkpKSkpKSkpKSkpKSkpKSkpKf/AABEIAK8BIAMBIgACEQEDEQH/xAAcAAEAAQUBAQAAAAAAAAAAAAAABwMEBQYIAgH/xABHEAABAwEEBgcEBggFBAMAAAABAAIDEQQSITEFBkFRYXEHEyKBkaHwMkKxwRQjUmKS0RUzQ1Ny0uHxCIKTorIXJIPCFlRj/8QAFAEBAAAAAAAAAAAAAAAAAAAAAP/EABQRAQAAAAAAAAAAAAAAAAAAAAD/2gAMAwEAAhEDEQA/AJxXwlfVGPSvr8YK2SAkSOaOscPda4YNB3kZnYDxQXmnOkgi1thsobI1rmtkNCbznPDbjCDsFcd/AYyCFzHorSxsxima0OcJWuAOXZyrTiVdaf6VbcJHxtnd2SQSKDEmpAAAF0ZCoJwzQdJouVI+k/SLTUWqT/b8wszo7px0hH7bo5R99mPi0oOkkURaD/xBQuoLTA+M7XRm+3wNHDzUiaD1vslsFbPPHJ90GjhzacQgzKJVEBERAREQEREBERAREQEREBERAREQEREBERAREQEREBERB8K5s6Rrb1uk7UfsyXP9MBnyXSZXMmucRGkbXUft5DjxeSD3iiC0P6ljvsSCvkfl5q00xqlbOskkFltDo3Oc5rxE8gtJJDqtFKUV7ZI77HMPvDD+IYtU2dEusH0ixBjv1kRLXDgTWvjXyQczSQlpo4Fp3EEHwOK8gLsjSGiIZ23Zoo5W7nsa4f7gVoen+gywzVMN+zP+4bzPwPy/ykIOdQqsUzmkOaSCMiCQRyIxC3fWTobt9lq5jBaIx70IJIHGM9od17mtHMZBINQRgRu4cEG+6sdMltstGyOFojHuye1Tg8Y+NVMOqvSjY7dRof1Up/ZyUB/ynJy5hovUbiMvX5IOywV9XOup/TBabJdjmPXxDCjj2mj7rtvIqb9W9b7PbmXoHgnaw4ObzHzQZtERAREQEREBERAREQEREBERAREQEREBERAREQEREHwqBel3RBi0g59OzM1rxzAuuHiK94U9rUOkzVj6XZCWCssNXs4inbb3jHmAggmyLP6sazfo+1tnP6qQ3ZhuJp2uRwPNoWuwuoVevIIoRVpFDyzr3ZoOlrNaWyND2kFrhUEbQVVUBaidI79Gy/RbQS+zk9l21gNO0OG8bFO1itrJWNkjcHscKtc01BCCutb1o6PrHbwTNGBJslZ2Xjv94cHAhbIiDnPW/octVkvSRf8AcwipqwG+0feZt5tryC0G6uylo+ufRTZrdV7B1E5x6xgwcfvsydzFDxOSDm66rzRukpbO8SRPcxzcQWmh/qslrLqfaLBJctDKA+y8Ysfxa75Gh4LDXEE36jdMrJaRWyjH5CUeyf4h7p4jBSmyQEAggg4gjauQoYS40b4+ti3nQ2uNpstn6n6Q5jHEAGnaFdjKirPPuQTrpTWGCz/rpWMOwE9o8mjE+Cwk3SPZ27H03vuMB5X3B3koW0lM8Vc0k19pwq+QmudXVqO9WFkax5IJuy5hxN5pyo2rwRnsA/JBO1l6T7G80D+NWljh/tdXLHJbJo/SUc7A+J7XtO1pB/soDstv6wio6qePJzQaAndWgeDuO9ZrV/SUtnBdHSNw/Z1FCa1Ja4ki47E3HDA5EIJsRa5qzrc20C5I3qpakUJF19MbzCCQcMbtajHPNbGgIiICIiAiIgIiICIiAiIgIiICIiAiIggvpS1U+i2gSxikUxJoMmvzc3kfaHfuWr2Z4a2riuhdatX22yzPhdgTix32XD2XfLkSubNbtG2izSmKZjmEeDgPeaciOSCi/WC7IHBrD1Zq0vYx4GYxa8FrhTChGwbQCt+1O6YzFdbaYWtYXGroWhoyIr1dey6oAoDQg5CmOjWHRIghbaZgKvr9HjcPapnaXg5xNPsj33U90GuDmthLqivxrzrmeaDrnQ2mobVC2aB4fG7Ij4EbDwKvly9qbr/LYZC5gbdd7bAKNdxLQaA8RQqe9T9fILe36s3ZAKuYfMg7R58EGzIiILTSeiorRG6KZjZGOFC1ww58DxGIUBdIHR8ywzNEUocySpbG4/WMpvw7TdzsMu9TNrjra2xRCgD5n4Rx1zP2nbmDae5QLrBpSR0zjI89Y/tukfkRibrRsAGGGSCyD2RGhwwrWhoOZ3qjLIA+9mHdk5nZgc8F9ltQdgMai9krZzBjTCpBz27EF5BO9gIYWkbAa9+OZXpjGNZ2i0gOLgSAADmcs+QqeCxstqxo3tO8s9q92OGkjXygSUIqwk0IHumhBpwFEGTs1unnddssMszh9lrjTuZj3kgcFW05q/pSzQ9faI3RRghtaxA1ccBRpvUU+ajaYs1osrTZmMia3B0TAAGO3UGw7DtWH6a3D9ETYVq6KnA9a3Hwr4oOf7NrXaWOBEz6jEVINCMQcRhQ7c/FTz0YdJ7dIN6iajLU0V4SAZubucNre8VGXODwq+jNJyWeaOaN12SNwc08Rl3Zg8CUHZSLGat6bZa7LFaGZSNDqfZOTm8w4EdyyaAiIgIiICIiAiIgIiICIiAiIgIiICwGt+qEWkImskq10br8bxm13LCoNBUVGQxBFVn0QQJr/wBG+kHPMrIxMyjW0ideLQ0YBrLrSG50a0GlduZjO02J8TrsjHMcM2uBaR3OxXY5Cw2smqdnt0dy0Rh2d1wwc0na12Y5ZHaCg5Kor7RulJIXh8b3Mc01BaSD5ZrYteejifRzy4/WQE9mUDfk149x3kdm4amCgn7o/wClxlpuw2qjJTQNfk1547Gu8uS3zTWmGWaF8smTRgBm4nBrBxJwXJcEhafXxW/2TT1ptFnjbI6+2AOMbXEe1doLxOPZGRJwvHcg96y6WkkeZJr1+UG88ezCxoo1orgC2uWZNStbDwwt6wBzQDcfmAw5VLsyd2xZ+x6UZMwxTht5tA+9dDXOpeIbjjTCviFibHG1zJiWudHfq1zsb2PZLQN2AFOHJBYviJNXYUqGgEUocueA9UVzoXVK1W8SuszL0cYN5+IvHPq2V9p9Ng8qit/qtqrLpO0GJhLIGH66QZAH3GVwLjT55DHobRGiIrNCyGFgZGwUDR5k7yTUknMlByzHZgyoApsNc68eK9lqljpY1EztkDcf2zRu/egf8vHeopBQZfVTWaSwziVh7Jwe0nBzdoPrDxU42yKDTOjnsa4hkzaVp2o3tIcKivtNcBhtHA1XO6zmqmusuj3SGNocHsIuE4FwB6t38TT4tJH2aBqutWgjYrXLZnPbIYzS83I1AcMNjqEVGNDtKw0qu/pZke4ykuc9xc5xzLnGpdzJXl7HRODhQ7iQCMd4II9VQTJ0Ba1tEctkkcBRwliJOHb7L2VOA7QaQNt4qaFy/ovRP6Vkhis8LYpiQJ3RgiO4M5nM9mN1djCATkKnDpyBl1oGOAAx4Yd6CoiIgIiICIiAiIgIiICIiAiIgIvL3gCpIAGJJ+KjXWrpdaxxjsYDyMDK72Qfuj3uZw5oJLJWKt2tdlh/WWiFp3XwT4NqVAml9aLTaP1s0j6km7eo0Up7oo0D8lig8nd627kE8z9KVgb+1c7+GOT5tCtv+r1g+1L/AKZ/NQeMvX5eqL0yGpwGe0fn6zQTTaulDRsrHMkvuY4XXNdCSCNoI2qFdc9DWVkhksMpfE416tzXh0fCrhRzdxrXYd5uItHvOyiqv0S7geaDW9EWPrJBtAIJrWnAGmzDwBWxw6P68va55EURuANOLnOb2i45Z1FMsSFjbLa2wElrQRexP3feIpnkAOSvRbXRuvwOjLJ3YB2Fx93stLW5OJxJ4CqBYdFs6yRkgL2sqA8k0AeAbt0ZClMtrV9MD7XPFZLKO07styo0Y3pajENu1Na1pXa4L5bnizRuLietk7UhFRVxrRoI2EZiuADuC37oJhs1yWd0rDa5HFpaSAWsBBAaCcQ40JI+yB7qCSNVtWorDZmQQjstxLjSr3H2nu4nyAAGACzC+VX1B5ewEEHEHAg/BQF0jammxT3mA/R5SSw/YdmYz8uHIqf1qvSLpGyMsb2Ws1DxRjW0vlwyLNxBpjkNudEHPJckmIXi8vTXoMVb7L7w71caHsktqkZZ4gXSSG40c8SSdgAqSdwKrShSR0GyWVlola5tLS8fVuOVzN7G7nEivECmxBKWp2qUWj7M2GICuBkfTGR9MXH5DYFnkqtV1w11FkaGxtEszsmVwDRm91MabhtJzQbUijLRfSRNIe06IH7PVnDvvq+drpaK0cY46k0+rc5pA2l4dRlfvU79ob+ijiPX2fEOoLpAcerLqE5Etb+zIxDwSMcaUqa0vSDaIadZDHK01N+O/QivZG0Anv4VQSCi1PRfSJDKbr2SRuoHHAObQ1xvMrhhu3LZbLbGSNvRva9uVWkEVGYqNvBBXREQEREBERAREQRV0wa43S2xxnE0fNTcfYj7/aPC7vUTBzmcRsP5+v6bJ0kaPfDpOcyV+td1kZPvMIAFP4aXe7isPFRBbttDXYeH5jwx7uC9gHYQefx9VyVV1ia7Z4fkqTrAQatd4n8/zQeA8g7vXH1ishFpQtpUAjwWOMrm4PbhxH9F9D2nh8ONPNBnrLpJjsKlp3H1irieIlrrpqTv2VONKbaVpxWsuOdceIyVaK2vbS67uz9f1CC2tEBbmMsPyNfNUGQXSHA0AJNK4XjtrkDRU4tI3ZHMeeyXE1xN28b1abWmuI7wvGkJ7rcCMcrrq7M+WedCgx2l7eXupWtCe8+87DOuAruAV1oYkDD1u8/isKMSspYXUQbrovXO3WagjnfT7JN5v4Xggdy3HQ/Ti8YWiBrh9qMlp/C6oJ7wtDskMckYNSHZGnlhn5L3+h3HFjw7vyI4hBLdu6ZLJ9Hc+K+6XJsbmkYmtCXCrbo4GvyhzS+l5bTKZZ3l7ztOQH2WjIN4BUbRYZI/aYe7EbDsVm+WiD5IvIduVC1TupRox9Y8VkLdNZerh6jrxKGkTdaWEOdWt5hacBXC7TIDbVBakqpZrQ5j2vY4tc0hzSMwQagheGNvZDvV5Z9GGtXedfhn5hBMdj6U4pdGPle4NnYAx8YpV7iOyWtri1xzpl2t2MPWi+6YztkcCSXPJq4hxp2ne85uGNPZrgCMFddSAQKYNoThtOQ4UGPeFkrXom60OZzQUbLbhPgT1c4FRlR42OBGDgccVkrLrSIgWTkCmBDqY7xQ58qHNazcbXFpu1xDaBzHH34q0Bqc4yaO4Gjh50PoJ9qtQM1ZIG3w5wqLwaHkBuR6w0JukXrxxzxDZ/8A5ZZA8vY84tDS2667QHClWYbcBhwVtPrJZKUD3BlKXGOe1uYdW6GFocDuG+tVQ0D0KW6ehfGIG0zmdQ/gaC7uNFvOjv8AD3A0fXWmVx3RtYwf7r5PiEGpt11shzLgMCCL3Yd9uMdX2HHbTA0xBqa5GLXizYOjtDoZRT6ylL1KVvtBax1abQOC2t3QJYCKX7SON+P4dWrO0/4fLKR2LTaGne4ROHgGtPmgymhelBjsJSyVv7yGhP8AmjrXvbXI4LerFb45mB8bmvadoPlwPArmTpB1Bk0XJHeeJGShxZI1pbQtPaYQSaGjgcDkrLV7Xm1WOS/DKTkCHY1G41qfig6wRR3qX0yWa10jnIgmOAvHsPP3XHAHge4lSGCg+oiICIiDDaz6pwW+Lqp21Axa4YOYftNds5ZHaFDGsXRRb7IS6D/uoh9kUkA4s2/5SeQXQCIOVI9LXXFsjXMcMw4EEcwcR3rIRWprxgQV0NpnVezWsUtEMcu4ub2hycO0O4qP9M9AlncS6yzSQnY13bbyrg4eJQR6Bu8FTksbTm3ww8sll9I9F2lLNUsa20NG2NwJ/C6jvCq12e3SwuuzwvjducC0+DggPsP2XUPHv2q2la9vtDxHw3q6/TEZzDvwlDpOPKpptBaaIMBpMYhzQcqHz79/grG+CCFsstnjfixwB3E/M5d6xVr0fjQi6UFhJGCGvG0Ud/EM/HNe2voqkFiIPtCnLP1+a8zwluOYQZfQ2kQ1wLqEba/8u75lZOXTQb7LCSD7xNByHjitSjkoarIxy3m55fDYfl3DegyE+lZHDF5A3N/ParNeXevXr4qvZrKXkAZbTQnPYBtcTsQUWwl2AFd/5muQ5rJWTQVcXY7eH5u8hzWw2PQoY3IVzpnTiTTtHyGwDNVnWcoMTFZA3Ievl3L5aJLo3moA5nJXk9BnszVCKzX3E7G9kc8bx7sG9xQY3qiaVqQHB1K0qRXE05rP2DS4cBG7A4gA0rgK044bv6mmbHQK3mIia6SgBpQOoKgYknuzptwQWVtYJJxEJGwlwdWR4fdYBWrjdBJq6jRhxyUmag6q2SN8cstss0z4hSKOMhrGONC6Qh5vSSuOJc7bTDBt2I7LjV5FC7Gm4e63w8yrm8g6lY4EYYjgvS5jsulJYsY5Hs/he5vwKzVj6RLdHlaHu4PDXf8AIE+aDoJFC9i6ZbU39ZHDJ3OafIkeSz9h6a4T+tgkZxY5rh53Sgr9OWihLop76dqB7JByLurd5O8lzU5dBdI3SHY7ToyeKGSsklxoYWvBoXtJOIpgAdqgySz8EHzRELZZo43vEYe4NLyKht7AFw2gGleFV1DqFqxPYYOqntJnyuinZY0V7LSe0a4Z5UAC5VkgouvtVrU6WxWaR3tPgiceZjaT5oMoiIgIiICIiAiIgKha7DHK27Ixj27ntDh4OFFXRBpOleh/R8xqI3Qk/uXXR+F1WjuAWF/6CWbZabR4RfyKUEQReegWzf8A2J/CL+VYfTfQjPG2tlnbMB+zlF08g4YV/CpoRByjpLRT4ZDHPG+GQe68Z8Q4ihHHzKx01mI319f0XV+mdBQWqMx2iNsjNzhlxBzaeIIUUazdCskdX2J/WMz6mQ9ocGPyPI070ENPs5/skUl00OHy4rN2vR7o3mOVj43jNjxQjxzHgrWSzY9pteOPw9ZIKbJ9h27fivtj0pcfe8O/+i+vsjS3Co3fL5eJWLkjcMx69VQb3Ydam0xWW/T0ZbXbsFRU4Y5kDjWuACiwSK8s0t6rSTdp2sc9zeVc+SDO23TBlfUUEYNa7HUxDWggEgnC87uAW0aNoGDGuFCeO095qe9aJb7R2cN4y5HwXmw6efHgDggkJ9PktZ1gtAe9sYyGLuTSP+TsP/HxVGPW4HNp+KtbFMXl0mdSBlsbw4m8eZ7wF2W4YIweP90BrlgfXrw3r4Zdh8u71/dB7pT169cl8u7vXrBfL9MRiPXr+68PkBF4Gnr16KD6XkevXrmqbp95Qz4VJ9eq+sqMz60wA5kfD1s3IKdpN7f4KxezdVXcjgTv9evWXkReggszG4jLepl1V6Z2wwxwzwYRsZGHRuxoxoaKtftoBk5RVHERkrhjd4B9f2QdF6K6RrDaKXZ2tJ92TsGu6ruye4rZI5A4VBBByINQe9crNgGYqD5f24K8sWlLRZzWKV7AMey9wGFcKDDxCDp9FCGh+lm2RmktyZoNDeAa78TMK8SD+clas6+We2dlpLJaVMbs+bSMHD1RBsqIiAiIgIiICIiAiIgIiIMbprV2C1suTxNkGwkYj+Fwxb3FRfrH0KvZV1ikvtz6qWleTXZH/aeKmJEHKmkNGOheWTRyQvH3fOhoe8V71atslfZLX/wnHZ7po7YNi6n0roSG0suTxskb94ZcQc2nlRRtrD0GMfV1llu/clxHc8Co7weaCFZtHitCCDxw4U5/mV8jsYbv9evPgtw0rqDpKy5xyuYNrfrWeArQcwFrUjyDR8TajO6XMPhiPJBZ2mLs0GaxxBCzPWRna9nBzajxbj5L45tcnRu/zU8nU9BBhg9ZLR9so0N54d5K9u0fXOMnlQ9+HrBVI7OG+4RzCCsLTXl/TYn0jDHE7Bt8lTDm7fWO/evTXs9HyQe5H0bTfn69eGSY9kDZt9ePnxr8aWVz8/n6zVSjd9e8etyDzJUkUFQPXrlwC+SMqa4g8Ry9eK9tc37QrwohmbtcgpjuX0M3lfevZs/P1/ZVGzbmOPccN2J+aBGz1t27FcNA3E/12KkLQccI21+05vLIVovn0lg9qYU3MaT/AEGxBd9WRuHrLDJeevFQK3idgFa7hTb6wVs23wjKOWQ/eIA8AvbbdMezG1sQOFGjE/MlBcSF4xIDBTN7qHLOh7R8FmejyQu0lZ2RVkeXhz3gUDY2dpwFcTWgBcaZ0Ga86F6LbbaiC6NzGn35qtHMNPbd4d6mXUrUOHRzDc7crgA+QilQMbrR7reG3aUGzoiICIiAiIgIiICIiAiIgIiICIiD5RWGkdAWe0Ck0Mcn8TGk9xzHisgiDQtK9DFhlqY+thP3HVH4ZK+RC1DSPQDLU9TaInD/APRjmHxbeU2Ig5vtfQtpFlbsLXj7krPg4tPksNaNQ9IR52a1Dkx7h4sqF1SiDkc6KtQ9y0d8cnzCHR1q/dzH/wAT/wCVdcIg5GOjLV+5k/0XfyoNF2r9y/8A0HfyrrlEHI/6KtX7qT/QP8q9DRNq/dzd0Lh/6rrZEHJX6ItX2LR+CT8ldWTUy1S+zZ7S/ZXq5KeJFAuq0Qc6WDoft0lCbOIwdsj2DyBLvJbLYOgiSv1s8TR9xjn+brvw8VMyINC0Z0NWKOheZZT9510eEYB81tmjNXrPZ/1MMcfFrQCebsz3lZFEBERB/9k="/>
          <p:cNvSpPr>
            <a:spLocks noChangeAspect="1" noChangeArrowheads="1"/>
          </p:cNvSpPr>
          <p:nvPr/>
        </p:nvSpPr>
        <p:spPr bwMode="auto">
          <a:xfrm>
            <a:off x="155575" y="-800100"/>
            <a:ext cx="2743200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Содержимое 30"/>
          <p:cNvSpPr>
            <a:spLocks/>
          </p:cNvSpPr>
          <p:nvPr/>
        </p:nvSpPr>
        <p:spPr bwMode="auto">
          <a:xfrm>
            <a:off x="4644008" y="6237312"/>
            <a:ext cx="4392488" cy="45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*</a:t>
            </a:r>
            <a:r>
              <a:rPr lang="en-US" sz="11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–</a:t>
            </a:r>
            <a:r>
              <a:rPr lang="en-US" sz="11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В том числе туры, которые можно привязать к определённому событию, например, новому году, длинным праздникам и т.п.</a:t>
            </a:r>
          </a:p>
        </p:txBody>
      </p:sp>
      <p:pic>
        <p:nvPicPr>
          <p:cNvPr id="1028" name="Picture 4" descr="https://encrypted-tbn0.gstatic.com/images?q=tbn:ANd9GcQtLYRoGEBV-v0GEimjXuQ1fkfXFxn45VhdVXcF4x6E76HAIsrxd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3" y="4233515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askraskin.ru/wp-content/main/2010_02/manly-shirt-coloring-p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0668">
            <a:off x="4793470" y="4208859"/>
            <a:ext cx="1962769" cy="179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2.gstatic.com/images?q=tbn:ANd9GcTM5AZnvmS4SAKkcHcj-0UW3aENcaBaZtXkPRvkKLjwmX0MRMw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372" y="4242300"/>
            <a:ext cx="1858116" cy="185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57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Секреты успеха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531484" y="1052736"/>
            <a:ext cx="6552728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Уточните сезонность информационного спроса</a:t>
            </a:r>
            <a:endParaRPr lang="ru-RU" sz="16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10" name="Содержимое 30"/>
          <p:cNvSpPr>
            <a:spLocks/>
          </p:cNvSpPr>
          <p:nvPr/>
        </p:nvSpPr>
        <p:spPr bwMode="auto">
          <a:xfrm>
            <a:off x="1582296" y="2588540"/>
            <a:ext cx="1499332" cy="35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январь 2011</a:t>
            </a:r>
          </a:p>
        </p:txBody>
      </p:sp>
      <p:sp>
        <p:nvSpPr>
          <p:cNvPr id="6" name="Содержимое 30"/>
          <p:cNvSpPr>
            <a:spLocks/>
          </p:cNvSpPr>
          <p:nvPr/>
        </p:nvSpPr>
        <p:spPr bwMode="auto">
          <a:xfrm>
            <a:off x="429256" y="1781607"/>
            <a:ext cx="4287434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«Купить лыжи» </a:t>
            </a:r>
            <a:r>
              <a:rPr lang="ru-RU" sz="1050" dirty="0" smtClean="0">
                <a:solidFill>
                  <a:srgbClr val="595959"/>
                </a:solidFill>
                <a:latin typeface="Calibri" pitchFamily="34" charset="0"/>
              </a:rPr>
              <a:t>(абсолютная статистика)</a:t>
            </a:r>
          </a:p>
          <a:p>
            <a:pPr>
              <a:spcBef>
                <a:spcPts val="0"/>
              </a:spcBef>
            </a:pPr>
            <a:endParaRPr lang="ru-RU" sz="16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13" name="Содержимое 30"/>
          <p:cNvSpPr>
            <a:spLocks/>
          </p:cNvSpPr>
          <p:nvPr/>
        </p:nvSpPr>
        <p:spPr bwMode="auto">
          <a:xfrm>
            <a:off x="4739661" y="2588540"/>
            <a:ext cx="1466953" cy="35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январь 2012</a:t>
            </a: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4913620" y="6525344"/>
            <a:ext cx="42668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Данные: </a:t>
            </a:r>
            <a:r>
              <a:rPr lang="ru-RU" sz="1100" dirty="0">
                <a:solidFill>
                  <a:srgbClr val="595959"/>
                </a:solidFill>
                <a:latin typeface="Calibri" pitchFamily="34" charset="0"/>
              </a:rPr>
              <a:t>Яндекс статистика ключевых слов</a:t>
            </a: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, июнь 2010 – май 2012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930" y="2933689"/>
            <a:ext cx="6127750" cy="336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1619672" y="3429000"/>
            <a:ext cx="592924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2555776" y="3573016"/>
            <a:ext cx="504056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526805" y="3429000"/>
            <a:ext cx="765275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724128" y="3429000"/>
            <a:ext cx="648072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9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Секреты успеха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531484" y="1052736"/>
            <a:ext cx="6552728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Уточните сезонность информационного спроса</a:t>
            </a:r>
            <a:endParaRPr lang="ru-RU" sz="16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6" name="Содержимое 30"/>
          <p:cNvSpPr>
            <a:spLocks/>
          </p:cNvSpPr>
          <p:nvPr/>
        </p:nvSpPr>
        <p:spPr bwMode="auto">
          <a:xfrm>
            <a:off x="429256" y="1781607"/>
            <a:ext cx="4718808" cy="41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«Горнолыжные туры» </a:t>
            </a:r>
            <a:r>
              <a:rPr lang="ru-RU" sz="1050" dirty="0" smtClean="0">
                <a:solidFill>
                  <a:srgbClr val="595959"/>
                </a:solidFill>
                <a:latin typeface="Calibri" pitchFamily="34" charset="0"/>
              </a:rPr>
              <a:t>(абсолютная </a:t>
            </a:r>
            <a:r>
              <a:rPr lang="ru-RU" sz="1050" dirty="0">
                <a:solidFill>
                  <a:srgbClr val="595959"/>
                </a:solidFill>
                <a:latin typeface="Calibri" pitchFamily="34" charset="0"/>
              </a:rPr>
              <a:t>статистика)</a:t>
            </a:r>
          </a:p>
          <a:p>
            <a:pPr>
              <a:spcBef>
                <a:spcPts val="0"/>
              </a:spcBef>
            </a:pPr>
            <a:endParaRPr lang="ru-RU" sz="16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3995936" y="2287953"/>
            <a:ext cx="2304256" cy="28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Ноябрь 2011</a:t>
            </a:r>
          </a:p>
        </p:txBody>
      </p:sp>
      <p:sp>
        <p:nvSpPr>
          <p:cNvPr id="7" name="Содержимое 30"/>
          <p:cNvSpPr>
            <a:spLocks/>
          </p:cNvSpPr>
          <p:nvPr/>
        </p:nvSpPr>
        <p:spPr bwMode="auto">
          <a:xfrm>
            <a:off x="4913620" y="6525344"/>
            <a:ext cx="42668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Данные: </a:t>
            </a:r>
            <a:r>
              <a:rPr lang="ru-RU" sz="1100" dirty="0">
                <a:solidFill>
                  <a:srgbClr val="595959"/>
                </a:solidFill>
                <a:latin typeface="Calibri" pitchFamily="34" charset="0"/>
              </a:rPr>
              <a:t>Яндекс статистика ключевых слов</a:t>
            </a: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, июнь 2010 – май 2012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2577898"/>
            <a:ext cx="60102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одержимое 30"/>
          <p:cNvSpPr>
            <a:spLocks/>
          </p:cNvSpPr>
          <p:nvPr/>
        </p:nvSpPr>
        <p:spPr bwMode="auto">
          <a:xfrm>
            <a:off x="967737" y="2544078"/>
            <a:ext cx="2304256" cy="28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Ноябрь 2010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2119865" y="2958569"/>
            <a:ext cx="795951" cy="2126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3419872" y="2813596"/>
            <a:ext cx="844897" cy="2055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220072" y="2813596"/>
            <a:ext cx="792088" cy="227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50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Секреты успеха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531484" y="1052736"/>
            <a:ext cx="6552728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Уточните сезонность информационного спроса</a:t>
            </a:r>
            <a:endParaRPr lang="ru-RU" sz="16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6" name="Содержимое 30"/>
          <p:cNvSpPr>
            <a:spLocks/>
          </p:cNvSpPr>
          <p:nvPr/>
        </p:nvSpPr>
        <p:spPr bwMode="auto">
          <a:xfrm>
            <a:off x="573272" y="1793790"/>
            <a:ext cx="7157378" cy="41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«Горнолыжные курорты Австрии» </a:t>
            </a:r>
            <a:r>
              <a:rPr lang="ru-RU" sz="1050" dirty="0" smtClean="0">
                <a:solidFill>
                  <a:srgbClr val="595959"/>
                </a:solidFill>
                <a:latin typeface="Calibri" pitchFamily="34" charset="0"/>
              </a:rPr>
              <a:t>(абсолютная </a:t>
            </a:r>
            <a:r>
              <a:rPr lang="ru-RU" sz="1050" dirty="0">
                <a:solidFill>
                  <a:srgbClr val="595959"/>
                </a:solidFill>
                <a:latin typeface="Calibri" pitchFamily="34" charset="0"/>
              </a:rPr>
              <a:t>статистика)</a:t>
            </a:r>
          </a:p>
          <a:p>
            <a:pPr>
              <a:spcBef>
                <a:spcPts val="0"/>
              </a:spcBef>
            </a:pPr>
            <a:endParaRPr lang="ru-RU" sz="16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7" name="Содержимое 30"/>
          <p:cNvSpPr>
            <a:spLocks/>
          </p:cNvSpPr>
          <p:nvPr/>
        </p:nvSpPr>
        <p:spPr bwMode="auto">
          <a:xfrm>
            <a:off x="4067944" y="6525344"/>
            <a:ext cx="51125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Данные: </a:t>
            </a:r>
            <a:r>
              <a:rPr lang="ru-RU" sz="1100" dirty="0">
                <a:solidFill>
                  <a:srgbClr val="595959"/>
                </a:solidFill>
                <a:latin typeface="Calibri" pitchFamily="34" charset="0"/>
              </a:rPr>
              <a:t>Яндекс статистика ключевых слов</a:t>
            </a: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, октябрь 2010 – сентябрь 2012 </a:t>
            </a:r>
          </a:p>
        </p:txBody>
      </p:sp>
      <p:sp>
        <p:nvSpPr>
          <p:cNvPr id="13" name="Содержимое 30"/>
          <p:cNvSpPr>
            <a:spLocks/>
          </p:cNvSpPr>
          <p:nvPr/>
        </p:nvSpPr>
        <p:spPr bwMode="auto">
          <a:xfrm>
            <a:off x="1619672" y="3489155"/>
            <a:ext cx="1526811" cy="28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август</a:t>
            </a: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2011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768859" y="3680000"/>
            <a:ext cx="1211436" cy="14592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211" y="2276872"/>
            <a:ext cx="625499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Выгнутая вниз стрелка 2"/>
          <p:cNvSpPr/>
          <p:nvPr/>
        </p:nvSpPr>
        <p:spPr bwMode="auto">
          <a:xfrm>
            <a:off x="3288556" y="4509120"/>
            <a:ext cx="1216152" cy="731520"/>
          </a:xfrm>
          <a:prstGeom prst="curvedUpArrow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83077" y="3680000"/>
            <a:ext cx="763406" cy="1194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807848" y="2636912"/>
            <a:ext cx="1484232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652120" y="2636912"/>
            <a:ext cx="864096" cy="2237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619672" y="3634127"/>
            <a:ext cx="504056" cy="399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одержимое 30"/>
          <p:cNvSpPr>
            <a:spLocks/>
          </p:cNvSpPr>
          <p:nvPr/>
        </p:nvSpPr>
        <p:spPr bwMode="auto">
          <a:xfrm>
            <a:off x="1795451" y="3199210"/>
            <a:ext cx="2304256" cy="28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Январь 2011</a:t>
            </a:r>
          </a:p>
        </p:txBody>
      </p:sp>
      <p:sp>
        <p:nvSpPr>
          <p:cNvPr id="23" name="Содержимое 30"/>
          <p:cNvSpPr>
            <a:spLocks/>
          </p:cNvSpPr>
          <p:nvPr/>
        </p:nvSpPr>
        <p:spPr bwMode="auto">
          <a:xfrm>
            <a:off x="6084168" y="3199210"/>
            <a:ext cx="2304256" cy="28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Январь 2012</a:t>
            </a:r>
          </a:p>
        </p:txBody>
      </p:sp>
    </p:spTree>
    <p:extLst>
      <p:ext uri="{BB962C8B-B14F-4D97-AF65-F5344CB8AC3E}">
        <p14:creationId xmlns:p14="http://schemas.microsoft.com/office/powerpoint/2010/main" val="9943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63688" y="11088"/>
            <a:ext cx="73575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Количество интернет пользователей</a:t>
            </a:r>
          </a:p>
        </p:txBody>
      </p:sp>
      <p:sp>
        <p:nvSpPr>
          <p:cNvPr id="18" name="Содержимое 30"/>
          <p:cNvSpPr>
            <a:spLocks/>
          </p:cNvSpPr>
          <p:nvPr/>
        </p:nvSpPr>
        <p:spPr bwMode="auto">
          <a:xfrm>
            <a:off x="827584" y="784920"/>
            <a:ext cx="8149604" cy="84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Сентябрь‘12</a:t>
            </a:r>
            <a:r>
              <a:rPr lang="ru-RU" sz="2400" dirty="0">
                <a:solidFill>
                  <a:srgbClr val="595959"/>
                </a:solidFill>
                <a:latin typeface="Calibri" pitchFamily="34" charset="0"/>
              </a:rPr>
              <a:t>, в млн.чел. и в % от населения 12+ лет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Пользуются интернетом хотя бы раз:</a:t>
            </a:r>
          </a:p>
        </p:txBody>
      </p:sp>
      <p:sp>
        <p:nvSpPr>
          <p:cNvPr id="24" name="Содержимое 30"/>
          <p:cNvSpPr>
            <a:spLocks/>
          </p:cNvSpPr>
          <p:nvPr/>
        </p:nvSpPr>
        <p:spPr bwMode="auto">
          <a:xfrm>
            <a:off x="4959472" y="6453336"/>
            <a:ext cx="4149032" cy="45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en-US" dirty="0" smtClean="0">
                <a:solidFill>
                  <a:srgbClr val="595959"/>
                </a:solidFill>
                <a:latin typeface="Calibri" pitchFamily="34" charset="0"/>
              </a:rPr>
              <a:t>TNS,</a:t>
            </a:r>
            <a:r>
              <a:rPr lang="ru-RU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595959"/>
                </a:solidFill>
                <a:latin typeface="Calibri" pitchFamily="34" charset="0"/>
              </a:rPr>
              <a:t>TNS Web </a:t>
            </a:r>
            <a:r>
              <a:rPr lang="en-US" dirty="0" smtClean="0">
                <a:solidFill>
                  <a:srgbClr val="595959"/>
                </a:solidFill>
                <a:latin typeface="Calibri" pitchFamily="34" charset="0"/>
              </a:rPr>
              <a:t>Index</a:t>
            </a:r>
            <a:r>
              <a:rPr lang="ru-RU" dirty="0">
                <a:solidFill>
                  <a:srgbClr val="595959"/>
                </a:solidFill>
                <a:latin typeface="Calibri" pitchFamily="34" charset="0"/>
              </a:rPr>
              <a:t>,</a:t>
            </a:r>
            <a:r>
              <a:rPr lang="en-US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595959"/>
                </a:solidFill>
                <a:latin typeface="Calibri" pitchFamily="34" charset="0"/>
              </a:rPr>
              <a:t>сентябрь 2012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625842"/>
              </p:ext>
            </p:extLst>
          </p:nvPr>
        </p:nvGraphicFramePr>
        <p:xfrm>
          <a:off x="281972" y="2130794"/>
          <a:ext cx="8470900" cy="417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4969859" y="1843456"/>
            <a:ext cx="3209925" cy="4572000"/>
            <a:chOff x="3024" y="1104"/>
            <a:chExt cx="2022" cy="2880"/>
          </a:xfrm>
        </p:grpSpPr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3024" y="1104"/>
              <a:ext cx="2022" cy="2880"/>
            </a:xfrm>
            <a:prstGeom prst="roundRect">
              <a:avLst>
                <a:gd name="adj" fmla="val 16667"/>
              </a:avLst>
            </a:prstGeom>
            <a:noFill/>
            <a:ln w="3175" algn="ctr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3665" y="1162"/>
              <a:ext cx="740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ru-RU" sz="1400" b="1" dirty="0"/>
                <a:t>В НЕДЕЛЮ</a:t>
              </a:r>
            </a:p>
          </p:txBody>
        </p:sp>
      </p:grpSp>
      <p:grpSp>
        <p:nvGrpSpPr>
          <p:cNvPr id="25" name="Group 8"/>
          <p:cNvGrpSpPr>
            <a:grpSpLocks/>
          </p:cNvGrpSpPr>
          <p:nvPr/>
        </p:nvGrpSpPr>
        <p:grpSpPr bwMode="auto">
          <a:xfrm>
            <a:off x="1165240" y="1843456"/>
            <a:ext cx="3209925" cy="4572000"/>
            <a:chOff x="3024" y="1104"/>
            <a:chExt cx="2022" cy="2880"/>
          </a:xfrm>
        </p:grpSpPr>
        <p:sp>
          <p:nvSpPr>
            <p:cNvPr id="26" name="AutoShape 8"/>
            <p:cNvSpPr>
              <a:spLocks noChangeArrowheads="1"/>
            </p:cNvSpPr>
            <p:nvPr/>
          </p:nvSpPr>
          <p:spPr bwMode="auto">
            <a:xfrm>
              <a:off x="3024" y="1104"/>
              <a:ext cx="2022" cy="2880"/>
            </a:xfrm>
            <a:prstGeom prst="roundRect">
              <a:avLst>
                <a:gd name="adj" fmla="val 16667"/>
              </a:avLst>
            </a:prstGeom>
            <a:noFill/>
            <a:ln w="3175" algn="ctr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3715" y="1162"/>
              <a:ext cx="645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ru-RU" sz="1400" b="1" dirty="0"/>
                <a:t>В МЕСЯЦ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10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Секреты успеха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531484" y="800708"/>
            <a:ext cx="6552728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Уточните сезонность информационного спроса</a:t>
            </a:r>
            <a:endParaRPr lang="ru-RU" sz="16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13" name="Содержимое 30"/>
          <p:cNvSpPr>
            <a:spLocks/>
          </p:cNvSpPr>
          <p:nvPr/>
        </p:nvSpPr>
        <p:spPr bwMode="auto">
          <a:xfrm>
            <a:off x="531484" y="1305412"/>
            <a:ext cx="6344772" cy="41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«Горнолыжные курорты Италии» </a:t>
            </a:r>
            <a:r>
              <a:rPr lang="ru-RU" sz="1050" dirty="0" smtClean="0">
                <a:solidFill>
                  <a:srgbClr val="595959"/>
                </a:solidFill>
                <a:latin typeface="Calibri" pitchFamily="34" charset="0"/>
              </a:rPr>
              <a:t>(абсолютная статистика)</a:t>
            </a:r>
          </a:p>
        </p:txBody>
      </p:sp>
      <p:sp>
        <p:nvSpPr>
          <p:cNvPr id="14" name="Содержимое 30"/>
          <p:cNvSpPr>
            <a:spLocks/>
          </p:cNvSpPr>
          <p:nvPr/>
        </p:nvSpPr>
        <p:spPr bwMode="auto">
          <a:xfrm>
            <a:off x="1732224" y="1858733"/>
            <a:ext cx="1584176" cy="27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Январь 2011</a:t>
            </a:r>
          </a:p>
        </p:txBody>
      </p:sp>
      <p:sp>
        <p:nvSpPr>
          <p:cNvPr id="15" name="Содержимое 30"/>
          <p:cNvSpPr>
            <a:spLocks/>
          </p:cNvSpPr>
          <p:nvPr/>
        </p:nvSpPr>
        <p:spPr bwMode="auto">
          <a:xfrm>
            <a:off x="4573786" y="1858733"/>
            <a:ext cx="1602595" cy="26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Январь 2012</a:t>
            </a:r>
          </a:p>
        </p:txBody>
      </p:sp>
      <p:sp>
        <p:nvSpPr>
          <p:cNvPr id="12" name="Содержимое 30"/>
          <p:cNvSpPr>
            <a:spLocks/>
          </p:cNvSpPr>
          <p:nvPr/>
        </p:nvSpPr>
        <p:spPr bwMode="auto">
          <a:xfrm>
            <a:off x="4913620" y="6525344"/>
            <a:ext cx="42668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Данные: </a:t>
            </a:r>
            <a:r>
              <a:rPr lang="ru-RU" sz="1100" dirty="0">
                <a:solidFill>
                  <a:srgbClr val="595959"/>
                </a:solidFill>
                <a:latin typeface="Calibri" pitchFamily="34" charset="0"/>
              </a:rPr>
              <a:t>Яндекс статистика ключевых слов</a:t>
            </a: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, июнь 2010 – май 2012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56" y="2126323"/>
            <a:ext cx="5764212" cy="340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1666356" y="2636912"/>
            <a:ext cx="4573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524312" y="2636912"/>
            <a:ext cx="764244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703870" y="2492896"/>
            <a:ext cx="1084154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580112" y="2492896"/>
            <a:ext cx="720080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3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84" y="1988840"/>
            <a:ext cx="8094663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Секреты успеха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531484" y="1052736"/>
            <a:ext cx="6552728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Формирование спроса</a:t>
            </a:r>
            <a:endParaRPr lang="ru-RU" sz="16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12" name="Содержимое 30"/>
          <p:cNvSpPr>
            <a:spLocks/>
          </p:cNvSpPr>
          <p:nvPr/>
        </p:nvSpPr>
        <p:spPr bwMode="auto">
          <a:xfrm>
            <a:off x="4499992" y="6525344"/>
            <a:ext cx="464259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Данные: </a:t>
            </a:r>
            <a:r>
              <a:rPr lang="ru-RU" sz="1100" dirty="0">
                <a:solidFill>
                  <a:srgbClr val="595959"/>
                </a:solidFill>
                <a:latin typeface="Calibri" pitchFamily="34" charset="0"/>
              </a:rPr>
              <a:t>Яндекс статистика ключевых слов</a:t>
            </a: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, октябрь 2010 – сентябрь 2012 </a:t>
            </a:r>
          </a:p>
        </p:txBody>
      </p:sp>
      <p:sp>
        <p:nvSpPr>
          <p:cNvPr id="13" name="Содержимое 30"/>
          <p:cNvSpPr>
            <a:spLocks/>
          </p:cNvSpPr>
          <p:nvPr/>
        </p:nvSpPr>
        <p:spPr bwMode="auto">
          <a:xfrm>
            <a:off x="611560" y="1793832"/>
            <a:ext cx="4790816" cy="41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Оман </a:t>
            </a:r>
            <a:r>
              <a:rPr lang="ru-RU" sz="1050" dirty="0" smtClean="0">
                <a:solidFill>
                  <a:srgbClr val="595959"/>
                </a:solidFill>
                <a:latin typeface="Calibri" pitchFamily="34" charset="0"/>
              </a:rPr>
              <a:t>(абсолютная статистика)</a:t>
            </a:r>
          </a:p>
        </p:txBody>
      </p:sp>
      <p:sp>
        <p:nvSpPr>
          <p:cNvPr id="15" name="Содержимое 30"/>
          <p:cNvSpPr>
            <a:spLocks/>
          </p:cNvSpPr>
          <p:nvPr/>
        </p:nvSpPr>
        <p:spPr bwMode="auto">
          <a:xfrm>
            <a:off x="4451651" y="2017143"/>
            <a:ext cx="1362070" cy="28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н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оябрь 2011</a:t>
            </a:r>
          </a:p>
        </p:txBody>
      </p:sp>
    </p:spTree>
    <p:extLst>
      <p:ext uri="{BB962C8B-B14F-4D97-AF65-F5344CB8AC3E}">
        <p14:creationId xmlns:p14="http://schemas.microsoft.com/office/powerpoint/2010/main" val="1775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Секреты успеха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74" b="14257"/>
          <a:stretch/>
        </p:blipFill>
        <p:spPr bwMode="auto">
          <a:xfrm>
            <a:off x="179512" y="1124744"/>
            <a:ext cx="8712000" cy="55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 bwMode="auto">
          <a:xfrm>
            <a:off x="6803705" y="3915472"/>
            <a:ext cx="1135088" cy="432048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Секреты успеха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531484" y="1052736"/>
            <a:ext cx="6552728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Формирование спроса</a:t>
            </a:r>
            <a:endParaRPr lang="ru-RU" sz="16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12" name="Содержимое 30"/>
          <p:cNvSpPr>
            <a:spLocks/>
          </p:cNvSpPr>
          <p:nvPr/>
        </p:nvSpPr>
        <p:spPr bwMode="auto">
          <a:xfrm>
            <a:off x="4499992" y="6525344"/>
            <a:ext cx="464259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Данные: </a:t>
            </a:r>
            <a:r>
              <a:rPr lang="ru-RU" sz="1100" dirty="0">
                <a:solidFill>
                  <a:srgbClr val="595959"/>
                </a:solidFill>
                <a:latin typeface="Calibri" pitchFamily="34" charset="0"/>
              </a:rPr>
              <a:t>Яндекс статистика ключевых слов</a:t>
            </a: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, октябрь 2010 – сентябрь 2012 </a:t>
            </a:r>
          </a:p>
        </p:txBody>
      </p:sp>
      <p:sp>
        <p:nvSpPr>
          <p:cNvPr id="13" name="Содержимое 30"/>
          <p:cNvSpPr>
            <a:spLocks/>
          </p:cNvSpPr>
          <p:nvPr/>
        </p:nvSpPr>
        <p:spPr bwMode="auto">
          <a:xfrm>
            <a:off x="857459" y="1559616"/>
            <a:ext cx="4790816" cy="41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err="1" smtClean="0">
                <a:solidFill>
                  <a:srgbClr val="595959"/>
                </a:solidFill>
                <a:latin typeface="Calibri" pitchFamily="34" charset="0"/>
              </a:rPr>
              <a:t>Буковель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sz="1050" dirty="0" smtClean="0">
                <a:solidFill>
                  <a:srgbClr val="595959"/>
                </a:solidFill>
                <a:latin typeface="Calibri" pitchFamily="34" charset="0"/>
              </a:rPr>
              <a:t>(абсолютная статистика)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23" y="2204864"/>
            <a:ext cx="6154737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259676" y="3095557"/>
            <a:ext cx="309634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одержимое 30"/>
          <p:cNvSpPr>
            <a:spLocks/>
          </p:cNvSpPr>
          <p:nvPr/>
        </p:nvSpPr>
        <p:spPr bwMode="auto">
          <a:xfrm>
            <a:off x="1691680" y="2995039"/>
            <a:ext cx="1362070" cy="28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январь 2011</a:t>
            </a:r>
          </a:p>
        </p:txBody>
      </p:sp>
      <p:sp>
        <p:nvSpPr>
          <p:cNvPr id="18" name="Содержимое 30"/>
          <p:cNvSpPr>
            <a:spLocks/>
          </p:cNvSpPr>
          <p:nvPr/>
        </p:nvSpPr>
        <p:spPr bwMode="auto">
          <a:xfrm>
            <a:off x="4842810" y="2741310"/>
            <a:ext cx="1362070" cy="28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январь 2012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4139952" y="4653136"/>
            <a:ext cx="316835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6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Секреты успеха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395536" y="1052736"/>
            <a:ext cx="6552728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Уточните сезонность информационного спроса</a:t>
            </a:r>
            <a:endParaRPr lang="ru-RU" sz="16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6" name="Содержимое 30"/>
          <p:cNvSpPr>
            <a:spLocks/>
          </p:cNvSpPr>
          <p:nvPr/>
        </p:nvSpPr>
        <p:spPr bwMode="auto">
          <a:xfrm>
            <a:off x="323528" y="1781607"/>
            <a:ext cx="3566680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Кондиционеры</a:t>
            </a:r>
          </a:p>
          <a:p>
            <a:pPr>
              <a:spcBef>
                <a:spcPts val="0"/>
              </a:spcBef>
            </a:pPr>
            <a:r>
              <a:rPr lang="ru-RU" sz="1050" dirty="0" smtClean="0">
                <a:solidFill>
                  <a:srgbClr val="595959"/>
                </a:solidFill>
                <a:latin typeface="Calibri" pitchFamily="34" charset="0"/>
              </a:rPr>
              <a:t>(абсолютная статистика</a:t>
            </a:r>
            <a:r>
              <a:rPr lang="ru-RU" sz="1050" dirty="0">
                <a:solidFill>
                  <a:srgbClr val="595959"/>
                </a:solidFill>
                <a:latin typeface="Calibri" pitchFamily="34" charset="0"/>
              </a:rPr>
              <a:t>)</a:t>
            </a:r>
          </a:p>
          <a:p>
            <a:pPr>
              <a:spcBef>
                <a:spcPts val="0"/>
              </a:spcBef>
            </a:pPr>
            <a:endParaRPr lang="ru-RU" sz="16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349497" y="2422385"/>
            <a:ext cx="8398967" cy="2878823"/>
            <a:chOff x="349497" y="2276872"/>
            <a:chExt cx="8398967" cy="2878823"/>
          </a:xfrm>
        </p:grpSpPr>
        <p:pic>
          <p:nvPicPr>
            <p:cNvPr id="43009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497" y="2276872"/>
              <a:ext cx="8398967" cy="2878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Содержимое 30"/>
            <p:cNvSpPr>
              <a:spLocks/>
            </p:cNvSpPr>
            <p:nvPr/>
          </p:nvSpPr>
          <p:spPr bwMode="auto">
            <a:xfrm>
              <a:off x="433824" y="2420888"/>
              <a:ext cx="1152128" cy="35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0"/>
                </a:spcBef>
              </a:pPr>
              <a:r>
                <a:rPr lang="ru-RU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июль 2010</a:t>
              </a:r>
            </a:p>
          </p:txBody>
        </p:sp>
        <p:sp>
          <p:nvSpPr>
            <p:cNvPr id="13" name="Содержимое 30"/>
            <p:cNvSpPr>
              <a:spLocks/>
            </p:cNvSpPr>
            <p:nvPr/>
          </p:nvSpPr>
          <p:spPr bwMode="auto">
            <a:xfrm>
              <a:off x="2339752" y="2564904"/>
              <a:ext cx="1800200" cy="495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0"/>
                </a:spcBef>
              </a:pPr>
              <a:r>
                <a:rPr lang="ru-RU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март-апрель-май 2010</a:t>
              </a:r>
            </a:p>
          </p:txBody>
        </p:sp>
        <p:sp>
          <p:nvSpPr>
            <p:cNvPr id="14" name="Содержимое 30"/>
            <p:cNvSpPr>
              <a:spLocks/>
            </p:cNvSpPr>
            <p:nvPr/>
          </p:nvSpPr>
          <p:spPr bwMode="auto">
            <a:xfrm>
              <a:off x="4427984" y="2708920"/>
              <a:ext cx="1152128" cy="35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0"/>
                </a:spcBef>
              </a:pPr>
              <a:r>
                <a:rPr lang="ru-RU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июль 2011</a:t>
              </a:r>
            </a:p>
          </p:txBody>
        </p:sp>
        <p:sp>
          <p:nvSpPr>
            <p:cNvPr id="12" name="Содержимое 30"/>
            <p:cNvSpPr>
              <a:spLocks/>
            </p:cNvSpPr>
            <p:nvPr/>
          </p:nvSpPr>
          <p:spPr bwMode="auto">
            <a:xfrm>
              <a:off x="8100392" y="2419391"/>
              <a:ext cx="64807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0"/>
                </a:spcBef>
              </a:pPr>
              <a:r>
                <a:rPr lang="ru-RU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май-июнь 2012</a:t>
              </a:r>
            </a:p>
          </p:txBody>
        </p:sp>
      </p:grpSp>
      <p:sp>
        <p:nvSpPr>
          <p:cNvPr id="15" name="Содержимое 30"/>
          <p:cNvSpPr>
            <a:spLocks/>
          </p:cNvSpPr>
          <p:nvPr/>
        </p:nvSpPr>
        <p:spPr bwMode="auto">
          <a:xfrm>
            <a:off x="323528" y="5517232"/>
            <a:ext cx="84249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Кондиционеры зимой не ищут, а на спрос сильнее всего влияют погодные условия (см. июль 2010)</a:t>
            </a:r>
            <a:endParaRPr lang="ru-RU" sz="16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16" name="Содержимое 30"/>
          <p:cNvSpPr>
            <a:spLocks/>
          </p:cNvSpPr>
          <p:nvPr/>
        </p:nvSpPr>
        <p:spPr bwMode="auto">
          <a:xfrm>
            <a:off x="4913620" y="6525344"/>
            <a:ext cx="42668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Данные: </a:t>
            </a:r>
            <a:r>
              <a:rPr lang="ru-RU" sz="1100" dirty="0">
                <a:solidFill>
                  <a:srgbClr val="595959"/>
                </a:solidFill>
                <a:latin typeface="Calibri" pitchFamily="34" charset="0"/>
              </a:rPr>
              <a:t>Яндекс статистика ключевых слов</a:t>
            </a: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, июль 2010 – июнь 2012 </a:t>
            </a:r>
          </a:p>
        </p:txBody>
      </p:sp>
    </p:spTree>
    <p:extLst>
      <p:ext uri="{BB962C8B-B14F-4D97-AF65-F5344CB8AC3E}">
        <p14:creationId xmlns:p14="http://schemas.microsoft.com/office/powerpoint/2010/main" val="17149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Секреты успеха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899592" y="908720"/>
            <a:ext cx="763284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Выясните устоявшиеся определения товаров.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Так, например, можно узнать, что:</a:t>
            </a:r>
          </a:p>
          <a:p>
            <a:pPr>
              <a:spcBef>
                <a:spcPts val="0"/>
              </a:spcBef>
            </a:pPr>
            <a:endParaRPr lang="ru-RU" sz="24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algn="ctr">
              <a:spcBef>
                <a:spcPts val="180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«Горнолыжные туры» популярнее «горнолыжного     отдыха» и «горнолыжных путевок»</a:t>
            </a:r>
          </a:p>
          <a:p>
            <a:pPr algn="ctr">
              <a:spcBef>
                <a:spcPts val="0"/>
              </a:spcBef>
            </a:pPr>
            <a:r>
              <a:rPr lang="ru-RU" sz="1600" dirty="0" smtClean="0">
                <a:solidFill>
                  <a:srgbClr val="595959"/>
                </a:solidFill>
                <a:latin typeface="Calibri" pitchFamily="34" charset="0"/>
              </a:rPr>
              <a:t>«горнолыжные туры » </a:t>
            </a:r>
            <a:r>
              <a:rPr lang="ru-RU" sz="1600" dirty="0">
                <a:solidFill>
                  <a:srgbClr val="595959"/>
                </a:solidFill>
                <a:latin typeface="Calibri" pitchFamily="34" charset="0"/>
              </a:rPr>
              <a:t>= </a:t>
            </a:r>
            <a:r>
              <a:rPr lang="ru-RU" sz="1600" dirty="0" smtClean="0">
                <a:solidFill>
                  <a:srgbClr val="595959"/>
                </a:solidFill>
                <a:latin typeface="Calibri" pitchFamily="34" charset="0"/>
              </a:rPr>
              <a:t>17</a:t>
            </a:r>
            <a:r>
              <a:rPr lang="en-US" sz="1600" dirty="0" smtClean="0">
                <a:solidFill>
                  <a:srgbClr val="595959"/>
                </a:solidFill>
                <a:latin typeface="Calibri" pitchFamily="34" charset="0"/>
              </a:rPr>
              <a:t>’</a:t>
            </a:r>
            <a:r>
              <a:rPr lang="ru-RU" sz="1600" dirty="0" smtClean="0">
                <a:solidFill>
                  <a:srgbClr val="595959"/>
                </a:solidFill>
                <a:latin typeface="Calibri" pitchFamily="34" charset="0"/>
              </a:rPr>
              <a:t>990 </a:t>
            </a:r>
            <a:r>
              <a:rPr lang="en-US" sz="1600" dirty="0" smtClean="0">
                <a:solidFill>
                  <a:srgbClr val="595959"/>
                </a:solidFill>
                <a:latin typeface="Calibri" pitchFamily="34" charset="0"/>
              </a:rPr>
              <a:t>vs. </a:t>
            </a:r>
            <a:r>
              <a:rPr lang="ru-RU" sz="1600" dirty="0" smtClean="0">
                <a:solidFill>
                  <a:srgbClr val="595959"/>
                </a:solidFill>
                <a:latin typeface="Calibri" pitchFamily="34" charset="0"/>
              </a:rPr>
              <a:t>«горнолыжный отдых» </a:t>
            </a:r>
            <a:r>
              <a:rPr lang="ru-RU" sz="1600" dirty="0">
                <a:solidFill>
                  <a:srgbClr val="595959"/>
                </a:solidFill>
                <a:latin typeface="Calibri" pitchFamily="34" charset="0"/>
              </a:rPr>
              <a:t>= </a:t>
            </a:r>
            <a:r>
              <a:rPr lang="ru-RU" sz="1600" dirty="0" smtClean="0">
                <a:solidFill>
                  <a:srgbClr val="595959"/>
                </a:solidFill>
                <a:latin typeface="Calibri" pitchFamily="34" charset="0"/>
              </a:rPr>
              <a:t>5</a:t>
            </a:r>
            <a:r>
              <a:rPr lang="en-US" sz="1600" dirty="0" smtClean="0">
                <a:solidFill>
                  <a:srgbClr val="595959"/>
                </a:solidFill>
                <a:latin typeface="Calibri" pitchFamily="34" charset="0"/>
              </a:rPr>
              <a:t>’</a:t>
            </a:r>
            <a:r>
              <a:rPr lang="ru-RU" sz="1600" dirty="0" smtClean="0">
                <a:solidFill>
                  <a:srgbClr val="595959"/>
                </a:solidFill>
                <a:latin typeface="Calibri" pitchFamily="34" charset="0"/>
              </a:rPr>
              <a:t>415 </a:t>
            </a:r>
            <a:r>
              <a:rPr lang="ru-RU" sz="1600" dirty="0">
                <a:solidFill>
                  <a:srgbClr val="595959"/>
                </a:solidFill>
                <a:latin typeface="Calibri" pitchFamily="34" charset="0"/>
              </a:rPr>
              <a:t> </a:t>
            </a:r>
            <a:endParaRPr lang="ru-RU" sz="16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600" dirty="0" smtClean="0">
                <a:solidFill>
                  <a:srgbClr val="595959"/>
                </a:solidFill>
                <a:latin typeface="Calibri" pitchFamily="34" charset="0"/>
              </a:rPr>
              <a:t>vs. </a:t>
            </a:r>
            <a:r>
              <a:rPr lang="ru-RU" sz="1600" dirty="0" smtClean="0">
                <a:solidFill>
                  <a:srgbClr val="595959"/>
                </a:solidFill>
                <a:latin typeface="Calibri" pitchFamily="34" charset="0"/>
              </a:rPr>
              <a:t>«горнолыжные путёвки </a:t>
            </a:r>
            <a:r>
              <a:rPr lang="ru-RU" sz="1600" dirty="0">
                <a:solidFill>
                  <a:srgbClr val="595959"/>
                </a:solidFill>
                <a:latin typeface="Calibri" pitchFamily="34" charset="0"/>
              </a:rPr>
              <a:t>в Норвегию» = </a:t>
            </a:r>
            <a:r>
              <a:rPr lang="ru-RU" sz="1600" dirty="0" smtClean="0">
                <a:solidFill>
                  <a:srgbClr val="595959"/>
                </a:solidFill>
                <a:latin typeface="Calibri" pitchFamily="34" charset="0"/>
              </a:rPr>
              <a:t>481 </a:t>
            </a:r>
          </a:p>
          <a:p>
            <a:pPr algn="ctr">
              <a:spcBef>
                <a:spcPts val="180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Отдых отдыху - рознь</a:t>
            </a:r>
            <a:endParaRPr lang="ru-RU" sz="2400" dirty="0">
              <a:solidFill>
                <a:srgbClr val="595959"/>
              </a:solidFill>
              <a:latin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1600" dirty="0" smtClean="0">
                <a:solidFill>
                  <a:srgbClr val="595959"/>
                </a:solidFill>
                <a:latin typeface="Calibri" pitchFamily="34" charset="0"/>
              </a:rPr>
              <a:t>«отдых зимой» </a:t>
            </a:r>
            <a:r>
              <a:rPr lang="ru-RU" sz="1600" dirty="0">
                <a:solidFill>
                  <a:srgbClr val="595959"/>
                </a:solidFill>
                <a:latin typeface="Calibri" pitchFamily="34" charset="0"/>
              </a:rPr>
              <a:t>= </a:t>
            </a:r>
            <a:r>
              <a:rPr lang="ru-RU" sz="1600" dirty="0" smtClean="0">
                <a:solidFill>
                  <a:srgbClr val="595959"/>
                </a:solidFill>
                <a:latin typeface="Calibri" pitchFamily="34" charset="0"/>
              </a:rPr>
              <a:t>38</a:t>
            </a:r>
            <a:r>
              <a:rPr lang="en-US" sz="1600" dirty="0" smtClean="0">
                <a:solidFill>
                  <a:srgbClr val="595959"/>
                </a:solidFill>
                <a:latin typeface="Calibri" pitchFamily="34" charset="0"/>
              </a:rPr>
              <a:t>’</a:t>
            </a:r>
            <a:r>
              <a:rPr lang="ru-RU" sz="1600" dirty="0" smtClean="0">
                <a:solidFill>
                  <a:srgbClr val="595959"/>
                </a:solidFill>
                <a:latin typeface="Calibri" pitchFamily="34" charset="0"/>
              </a:rPr>
              <a:t>460 </a:t>
            </a:r>
            <a:r>
              <a:rPr lang="en-US" sz="1600" dirty="0" smtClean="0">
                <a:solidFill>
                  <a:srgbClr val="595959"/>
                </a:solidFill>
                <a:latin typeface="Calibri" pitchFamily="34" charset="0"/>
              </a:rPr>
              <a:t>vs. </a:t>
            </a:r>
            <a:r>
              <a:rPr lang="ru-RU" sz="1600" dirty="0" smtClean="0">
                <a:solidFill>
                  <a:srgbClr val="595959"/>
                </a:solidFill>
                <a:latin typeface="Calibri" pitchFamily="34" charset="0"/>
              </a:rPr>
              <a:t>«зимний отдых» </a:t>
            </a:r>
            <a:r>
              <a:rPr lang="ru-RU" sz="1600" dirty="0">
                <a:solidFill>
                  <a:srgbClr val="595959"/>
                </a:solidFill>
                <a:latin typeface="Calibri" pitchFamily="34" charset="0"/>
              </a:rPr>
              <a:t>= </a:t>
            </a:r>
            <a:r>
              <a:rPr lang="ru-RU" sz="1600" dirty="0" smtClean="0">
                <a:solidFill>
                  <a:srgbClr val="595959"/>
                </a:solidFill>
                <a:latin typeface="Calibri" pitchFamily="34" charset="0"/>
              </a:rPr>
              <a:t>20</a:t>
            </a:r>
            <a:r>
              <a:rPr lang="en-US" sz="1600" dirty="0" smtClean="0">
                <a:solidFill>
                  <a:srgbClr val="595959"/>
                </a:solidFill>
                <a:latin typeface="Calibri" pitchFamily="34" charset="0"/>
              </a:rPr>
              <a:t>’</a:t>
            </a:r>
            <a:r>
              <a:rPr lang="ru-RU" sz="1600" dirty="0" smtClean="0">
                <a:solidFill>
                  <a:srgbClr val="595959"/>
                </a:solidFill>
                <a:latin typeface="Calibri" pitchFamily="34" charset="0"/>
              </a:rPr>
              <a:t>368 </a:t>
            </a:r>
          </a:p>
          <a:p>
            <a:pPr algn="ctr">
              <a:spcBef>
                <a:spcPts val="180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«Отели» популярнее «гостиниц»</a:t>
            </a:r>
            <a:endParaRPr lang="en-US" sz="24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1600" dirty="0" smtClean="0">
                <a:solidFill>
                  <a:srgbClr val="595959"/>
                </a:solidFill>
                <a:latin typeface="Calibri" pitchFamily="34" charset="0"/>
              </a:rPr>
              <a:t>«отели Австрии</a:t>
            </a:r>
            <a:r>
              <a:rPr lang="ru-RU" sz="1600" dirty="0">
                <a:solidFill>
                  <a:srgbClr val="595959"/>
                </a:solidFill>
                <a:latin typeface="Calibri" pitchFamily="34" charset="0"/>
              </a:rPr>
              <a:t>» = </a:t>
            </a:r>
            <a:r>
              <a:rPr lang="ru-RU" sz="1600" dirty="0" smtClean="0">
                <a:solidFill>
                  <a:srgbClr val="595959"/>
                </a:solidFill>
                <a:latin typeface="Calibri" pitchFamily="34" charset="0"/>
              </a:rPr>
              <a:t>5</a:t>
            </a:r>
            <a:r>
              <a:rPr lang="en-US" sz="1600" dirty="0" smtClean="0">
                <a:solidFill>
                  <a:srgbClr val="595959"/>
                </a:solidFill>
                <a:latin typeface="Calibri" pitchFamily="34" charset="0"/>
              </a:rPr>
              <a:t>’</a:t>
            </a:r>
            <a:r>
              <a:rPr lang="ru-RU" sz="1600" dirty="0" smtClean="0">
                <a:solidFill>
                  <a:srgbClr val="595959"/>
                </a:solidFill>
                <a:latin typeface="Calibri" pitchFamily="34" charset="0"/>
              </a:rPr>
              <a:t>590 </a:t>
            </a:r>
            <a:r>
              <a:rPr lang="en-US" sz="1600" dirty="0" smtClean="0">
                <a:solidFill>
                  <a:srgbClr val="595959"/>
                </a:solidFill>
                <a:latin typeface="Calibri" pitchFamily="34" charset="0"/>
              </a:rPr>
              <a:t>vs. </a:t>
            </a:r>
            <a:r>
              <a:rPr lang="ru-RU" sz="1600" dirty="0" smtClean="0">
                <a:solidFill>
                  <a:srgbClr val="595959"/>
                </a:solidFill>
                <a:latin typeface="Calibri" pitchFamily="34" charset="0"/>
              </a:rPr>
              <a:t>«гостиницы Австрии</a:t>
            </a:r>
            <a:r>
              <a:rPr lang="ru-RU" sz="1600" dirty="0">
                <a:solidFill>
                  <a:srgbClr val="595959"/>
                </a:solidFill>
                <a:latin typeface="Calibri" pitchFamily="34" charset="0"/>
              </a:rPr>
              <a:t>» </a:t>
            </a:r>
            <a:r>
              <a:rPr lang="ru-RU" sz="1600" dirty="0" smtClean="0">
                <a:solidFill>
                  <a:srgbClr val="595959"/>
                </a:solidFill>
                <a:latin typeface="Calibri" pitchFamily="34" charset="0"/>
              </a:rPr>
              <a:t>= 405 </a:t>
            </a:r>
          </a:p>
          <a:p>
            <a:pPr algn="ctr">
              <a:spcBef>
                <a:spcPts val="0"/>
              </a:spcBef>
            </a:pPr>
            <a:r>
              <a:rPr lang="ru-RU" sz="1600" dirty="0" smtClean="0">
                <a:solidFill>
                  <a:srgbClr val="595959"/>
                </a:solidFill>
                <a:latin typeface="Calibri" pitchFamily="34" charset="0"/>
              </a:rPr>
              <a:t>«отели Норвегии</a:t>
            </a:r>
            <a:r>
              <a:rPr lang="ru-RU" sz="1600" dirty="0">
                <a:solidFill>
                  <a:srgbClr val="595959"/>
                </a:solidFill>
                <a:latin typeface="Calibri" pitchFamily="34" charset="0"/>
              </a:rPr>
              <a:t>» = </a:t>
            </a:r>
            <a:r>
              <a:rPr lang="ru-RU" sz="1600" dirty="0" smtClean="0">
                <a:solidFill>
                  <a:srgbClr val="595959"/>
                </a:solidFill>
                <a:latin typeface="Calibri" pitchFamily="34" charset="0"/>
              </a:rPr>
              <a:t>509 </a:t>
            </a:r>
            <a:r>
              <a:rPr lang="en-US" sz="1600" dirty="0" smtClean="0">
                <a:solidFill>
                  <a:srgbClr val="595959"/>
                </a:solidFill>
                <a:latin typeface="Calibri" pitchFamily="34" charset="0"/>
              </a:rPr>
              <a:t>vs. </a:t>
            </a:r>
            <a:r>
              <a:rPr lang="ru-RU" sz="1600" dirty="0" smtClean="0">
                <a:solidFill>
                  <a:srgbClr val="595959"/>
                </a:solidFill>
                <a:latin typeface="Calibri" pitchFamily="34" charset="0"/>
              </a:rPr>
              <a:t>«гостиницы Норвегии» </a:t>
            </a:r>
            <a:r>
              <a:rPr lang="ru-RU" sz="1600" dirty="0">
                <a:solidFill>
                  <a:srgbClr val="595959"/>
                </a:solidFill>
                <a:latin typeface="Calibri" pitchFamily="34" charset="0"/>
              </a:rPr>
              <a:t>= </a:t>
            </a:r>
            <a:r>
              <a:rPr lang="ru-RU" sz="1600" dirty="0" smtClean="0">
                <a:solidFill>
                  <a:srgbClr val="595959"/>
                </a:solidFill>
                <a:latin typeface="Calibri" pitchFamily="34" charset="0"/>
              </a:rPr>
              <a:t>132</a:t>
            </a:r>
          </a:p>
        </p:txBody>
      </p:sp>
    </p:spTree>
    <p:extLst>
      <p:ext uri="{BB962C8B-B14F-4D97-AF65-F5344CB8AC3E}">
        <p14:creationId xmlns:p14="http://schemas.microsoft.com/office/powerpoint/2010/main" val="159057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44798"/>
            <a:ext cx="8635628" cy="297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Секреты успеха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395536" y="1052736"/>
            <a:ext cx="8064896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На информационный спрос активно влияют рекламные кампании </a:t>
            </a:r>
            <a:r>
              <a:rPr lang="ru-RU" sz="2400" dirty="0" err="1" smtClean="0">
                <a:solidFill>
                  <a:srgbClr val="595959"/>
                </a:solidFill>
                <a:latin typeface="Calibri" pitchFamily="34" charset="0"/>
              </a:rPr>
              <a:t>вендоров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 или конкурентов. Например</a:t>
            </a:r>
            <a:r>
              <a:rPr lang="ru-RU" sz="2400" dirty="0">
                <a:solidFill>
                  <a:srgbClr val="595959"/>
                </a:solidFill>
                <a:latin typeface="Calibri" pitchFamily="34" charset="0"/>
              </a:rPr>
              <a:t>: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endParaRPr lang="ru-RU" sz="16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10" name="Содержимое 30"/>
          <p:cNvSpPr>
            <a:spLocks/>
          </p:cNvSpPr>
          <p:nvPr/>
        </p:nvSpPr>
        <p:spPr bwMode="auto">
          <a:xfrm>
            <a:off x="3196492" y="2760822"/>
            <a:ext cx="10081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апрель</a:t>
            </a:r>
          </a:p>
        </p:txBody>
      </p:sp>
      <p:sp>
        <p:nvSpPr>
          <p:cNvPr id="6" name="Содержимое 30"/>
          <p:cNvSpPr>
            <a:spLocks/>
          </p:cNvSpPr>
          <p:nvPr/>
        </p:nvSpPr>
        <p:spPr bwMode="auto">
          <a:xfrm>
            <a:off x="297700" y="1977525"/>
            <a:ext cx="3410204" cy="71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Кондиционер </a:t>
            </a:r>
            <a:r>
              <a:rPr lang="en-US" sz="2400" b="1" dirty="0" smtClean="0">
                <a:solidFill>
                  <a:srgbClr val="595959"/>
                </a:solidFill>
                <a:latin typeface="Calibri" pitchFamily="34" charset="0"/>
              </a:rPr>
              <a:t>LG</a:t>
            </a:r>
            <a:endParaRPr lang="ru-RU" sz="2400" b="1" dirty="0" smtClean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ru-RU" sz="1050" dirty="0" smtClean="0">
                <a:solidFill>
                  <a:srgbClr val="595959"/>
                </a:solidFill>
                <a:latin typeface="Calibri" pitchFamily="34" charset="0"/>
              </a:rPr>
              <a:t>(абсолютная статистика</a:t>
            </a:r>
            <a:r>
              <a:rPr lang="ru-RU" sz="1050" dirty="0">
                <a:solidFill>
                  <a:srgbClr val="595959"/>
                </a:solidFill>
                <a:latin typeface="Calibri" pitchFamily="34" charset="0"/>
              </a:rPr>
              <a:t>)</a:t>
            </a:r>
          </a:p>
          <a:p>
            <a:pPr>
              <a:spcBef>
                <a:spcPts val="0"/>
              </a:spcBef>
            </a:pPr>
            <a:endParaRPr lang="ru-RU" sz="16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4913620" y="6525344"/>
            <a:ext cx="42668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Данные: </a:t>
            </a:r>
            <a:r>
              <a:rPr lang="ru-RU" sz="1100" dirty="0">
                <a:solidFill>
                  <a:srgbClr val="595959"/>
                </a:solidFill>
                <a:latin typeface="Calibri" pitchFamily="34" charset="0"/>
              </a:rPr>
              <a:t>Яндекс статистика ключевых слов</a:t>
            </a: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, июль 2010 – июнь 2012 </a:t>
            </a:r>
          </a:p>
        </p:txBody>
      </p:sp>
      <p:sp>
        <p:nvSpPr>
          <p:cNvPr id="15" name="Содержимое 30"/>
          <p:cNvSpPr>
            <a:spLocks/>
          </p:cNvSpPr>
          <p:nvPr/>
        </p:nvSpPr>
        <p:spPr bwMode="auto">
          <a:xfrm>
            <a:off x="323528" y="5661248"/>
            <a:ext cx="84249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Пик популярности приходится на апрель</a:t>
            </a:r>
            <a:endParaRPr lang="ru-RU" sz="16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157" y="2564904"/>
            <a:ext cx="877133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Секреты успеха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395536" y="1052736"/>
            <a:ext cx="8064896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На информационный спрос активно влияют рекламные кампании </a:t>
            </a:r>
            <a:r>
              <a:rPr lang="ru-RU" sz="2400" dirty="0" err="1" smtClean="0">
                <a:solidFill>
                  <a:srgbClr val="595959"/>
                </a:solidFill>
                <a:latin typeface="Calibri" pitchFamily="34" charset="0"/>
              </a:rPr>
              <a:t>вендоров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 или конкурентов, например, </a:t>
            </a:r>
            <a:endParaRPr lang="ru-RU" sz="16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10" name="Содержимое 30"/>
          <p:cNvSpPr>
            <a:spLocks/>
          </p:cNvSpPr>
          <p:nvPr/>
        </p:nvSpPr>
        <p:spPr bwMode="auto">
          <a:xfrm>
            <a:off x="2950880" y="2502132"/>
            <a:ext cx="7200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март</a:t>
            </a:r>
          </a:p>
        </p:txBody>
      </p:sp>
      <p:sp>
        <p:nvSpPr>
          <p:cNvPr id="6" name="Содержимое 30"/>
          <p:cNvSpPr>
            <a:spLocks/>
          </p:cNvSpPr>
          <p:nvPr/>
        </p:nvSpPr>
        <p:spPr bwMode="auto">
          <a:xfrm>
            <a:off x="297700" y="1977525"/>
            <a:ext cx="3410204" cy="71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Кондиционер </a:t>
            </a:r>
            <a:r>
              <a:rPr lang="en-US" sz="2400" b="1" dirty="0" smtClean="0">
                <a:solidFill>
                  <a:srgbClr val="595959"/>
                </a:solidFill>
                <a:latin typeface="Calibri" pitchFamily="34" charset="0"/>
              </a:rPr>
              <a:t>Mitsubishi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endParaRPr lang="ru-RU" sz="2400" dirty="0" smtClean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ru-RU" sz="1050" dirty="0" smtClean="0">
                <a:solidFill>
                  <a:srgbClr val="595959"/>
                </a:solidFill>
                <a:latin typeface="Calibri" pitchFamily="34" charset="0"/>
              </a:rPr>
              <a:t>(абсолютная статистика</a:t>
            </a:r>
            <a:r>
              <a:rPr lang="ru-RU" sz="1050" dirty="0">
                <a:solidFill>
                  <a:srgbClr val="595959"/>
                </a:solidFill>
                <a:latin typeface="Calibri" pitchFamily="34" charset="0"/>
              </a:rPr>
              <a:t>)</a:t>
            </a:r>
          </a:p>
          <a:p>
            <a:pPr>
              <a:spcBef>
                <a:spcPts val="0"/>
              </a:spcBef>
            </a:pPr>
            <a:endParaRPr lang="ru-RU" sz="16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4913620" y="6525344"/>
            <a:ext cx="42668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Данные: </a:t>
            </a:r>
            <a:r>
              <a:rPr lang="ru-RU" sz="1100" dirty="0">
                <a:solidFill>
                  <a:srgbClr val="595959"/>
                </a:solidFill>
                <a:latin typeface="Calibri" pitchFamily="34" charset="0"/>
              </a:rPr>
              <a:t>Яндекс статистика ключевых слов</a:t>
            </a: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, июль 2010 – июнь 2012 </a:t>
            </a:r>
          </a:p>
        </p:txBody>
      </p:sp>
      <p:sp>
        <p:nvSpPr>
          <p:cNvPr id="15" name="Содержимое 30"/>
          <p:cNvSpPr>
            <a:spLocks/>
          </p:cNvSpPr>
          <p:nvPr/>
        </p:nvSpPr>
        <p:spPr bwMode="auto">
          <a:xfrm>
            <a:off x="323528" y="5661248"/>
            <a:ext cx="84249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Пик популярности приходится на март</a:t>
            </a:r>
            <a:endParaRPr lang="ru-RU" sz="16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Секреты успеха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395536" y="1052736"/>
            <a:ext cx="6552728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Уточните сезонность информационного спроса</a:t>
            </a:r>
            <a:endParaRPr lang="ru-RU" sz="16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6" name="Содержимое 30"/>
          <p:cNvSpPr>
            <a:spLocks/>
          </p:cNvSpPr>
          <p:nvPr/>
        </p:nvSpPr>
        <p:spPr bwMode="auto">
          <a:xfrm>
            <a:off x="323528" y="1781607"/>
            <a:ext cx="3566680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Кондиционеры</a:t>
            </a:r>
          </a:p>
          <a:p>
            <a:pPr>
              <a:spcBef>
                <a:spcPts val="0"/>
              </a:spcBef>
            </a:pPr>
            <a:r>
              <a:rPr lang="ru-RU" sz="1050" dirty="0" smtClean="0">
                <a:solidFill>
                  <a:srgbClr val="595959"/>
                </a:solidFill>
                <a:latin typeface="Calibri" pitchFamily="34" charset="0"/>
              </a:rPr>
              <a:t>(абсолютная статистика</a:t>
            </a:r>
            <a:r>
              <a:rPr lang="ru-RU" sz="1050" dirty="0">
                <a:solidFill>
                  <a:srgbClr val="595959"/>
                </a:solidFill>
                <a:latin typeface="Calibri" pitchFamily="34" charset="0"/>
              </a:rPr>
              <a:t>)</a:t>
            </a:r>
          </a:p>
          <a:p>
            <a:pPr>
              <a:spcBef>
                <a:spcPts val="0"/>
              </a:spcBef>
            </a:pPr>
            <a:endParaRPr lang="ru-RU" sz="16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349497" y="2422385"/>
            <a:ext cx="8398967" cy="2878823"/>
            <a:chOff x="349497" y="2276872"/>
            <a:chExt cx="8398967" cy="2878823"/>
          </a:xfrm>
        </p:grpSpPr>
        <p:pic>
          <p:nvPicPr>
            <p:cNvPr id="43009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497" y="2276872"/>
              <a:ext cx="8398967" cy="2878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Содержимое 30"/>
            <p:cNvSpPr>
              <a:spLocks/>
            </p:cNvSpPr>
            <p:nvPr/>
          </p:nvSpPr>
          <p:spPr bwMode="auto">
            <a:xfrm>
              <a:off x="433824" y="2420888"/>
              <a:ext cx="1152128" cy="35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0"/>
                </a:spcBef>
              </a:pPr>
              <a:r>
                <a:rPr lang="ru-RU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июль 2010</a:t>
              </a:r>
            </a:p>
          </p:txBody>
        </p:sp>
        <p:sp>
          <p:nvSpPr>
            <p:cNvPr id="13" name="Содержимое 30"/>
            <p:cNvSpPr>
              <a:spLocks/>
            </p:cNvSpPr>
            <p:nvPr/>
          </p:nvSpPr>
          <p:spPr bwMode="auto">
            <a:xfrm>
              <a:off x="2339752" y="2564904"/>
              <a:ext cx="1800200" cy="495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0"/>
                </a:spcBef>
              </a:pPr>
              <a:r>
                <a:rPr lang="ru-RU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март-апрель-май 2010</a:t>
              </a:r>
            </a:p>
          </p:txBody>
        </p:sp>
        <p:sp>
          <p:nvSpPr>
            <p:cNvPr id="14" name="Содержимое 30"/>
            <p:cNvSpPr>
              <a:spLocks/>
            </p:cNvSpPr>
            <p:nvPr/>
          </p:nvSpPr>
          <p:spPr bwMode="auto">
            <a:xfrm>
              <a:off x="4427984" y="2708920"/>
              <a:ext cx="1152128" cy="35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0"/>
                </a:spcBef>
              </a:pPr>
              <a:r>
                <a:rPr lang="ru-RU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июль 2011</a:t>
              </a:r>
            </a:p>
          </p:txBody>
        </p:sp>
        <p:sp>
          <p:nvSpPr>
            <p:cNvPr id="12" name="Содержимое 30"/>
            <p:cNvSpPr>
              <a:spLocks/>
            </p:cNvSpPr>
            <p:nvPr/>
          </p:nvSpPr>
          <p:spPr bwMode="auto">
            <a:xfrm>
              <a:off x="8100392" y="2419391"/>
              <a:ext cx="64807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0"/>
                </a:spcBef>
              </a:pPr>
              <a:r>
                <a:rPr lang="ru-RU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май-июнь 2012</a:t>
              </a:r>
            </a:p>
          </p:txBody>
        </p:sp>
      </p:grpSp>
      <p:sp>
        <p:nvSpPr>
          <p:cNvPr id="15" name="Содержимое 30"/>
          <p:cNvSpPr>
            <a:spLocks/>
          </p:cNvSpPr>
          <p:nvPr/>
        </p:nvSpPr>
        <p:spPr bwMode="auto">
          <a:xfrm>
            <a:off x="323528" y="5517232"/>
            <a:ext cx="84249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Кондиционеры зимой не ищут, а на спрос сильнее всего влияют погодные условия (см. июль 2010)</a:t>
            </a:r>
            <a:endParaRPr lang="ru-RU" sz="16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16" name="Содержимое 30"/>
          <p:cNvSpPr>
            <a:spLocks/>
          </p:cNvSpPr>
          <p:nvPr/>
        </p:nvSpPr>
        <p:spPr bwMode="auto">
          <a:xfrm>
            <a:off x="4913620" y="6525344"/>
            <a:ext cx="42668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Данные: </a:t>
            </a:r>
            <a:r>
              <a:rPr lang="ru-RU" sz="1100" dirty="0">
                <a:solidFill>
                  <a:srgbClr val="595959"/>
                </a:solidFill>
                <a:latin typeface="Calibri" pitchFamily="34" charset="0"/>
              </a:rPr>
              <a:t>Яндекс статистика ключевых слов</a:t>
            </a: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, июль 2010 – июнь 2012 </a:t>
            </a:r>
          </a:p>
        </p:txBody>
      </p:sp>
    </p:spTree>
    <p:extLst>
      <p:ext uri="{BB962C8B-B14F-4D97-AF65-F5344CB8AC3E}">
        <p14:creationId xmlns:p14="http://schemas.microsoft.com/office/powerpoint/2010/main" val="11500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Секреты успеха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899592" y="980728"/>
            <a:ext cx="763284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>
                <a:solidFill>
                  <a:srgbClr val="595959"/>
                </a:solidFill>
                <a:latin typeface="Calibri" pitchFamily="34" charset="0"/>
              </a:rPr>
              <a:t>Создайте промо-продукт (товарный «локомотив»), который будет продвигать всю линейку </a:t>
            </a:r>
            <a:r>
              <a:rPr lang="ru-RU" sz="2400" dirty="0" err="1">
                <a:solidFill>
                  <a:srgbClr val="595959"/>
                </a:solidFill>
                <a:latin typeface="Calibri" pitchFamily="34" charset="0"/>
              </a:rPr>
              <a:t>тур.продуктов</a:t>
            </a:r>
            <a:r>
              <a:rPr lang="ru-RU" sz="2400" dirty="0">
                <a:solidFill>
                  <a:srgbClr val="595959"/>
                </a:solidFill>
                <a:latin typeface="Calibri" pitchFamily="34" charset="0"/>
              </a:rPr>
              <a:t> определённого направления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.</a:t>
            </a:r>
            <a:endParaRPr lang="ru-RU" sz="2400" dirty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6" name="Содержимое 30"/>
          <p:cNvSpPr>
            <a:spLocks/>
          </p:cNvSpPr>
          <p:nvPr/>
        </p:nvSpPr>
        <p:spPr bwMode="auto">
          <a:xfrm>
            <a:off x="818792" y="2801894"/>
            <a:ext cx="7632848" cy="42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Какое из этих объявлений более </a:t>
            </a:r>
            <a:r>
              <a:rPr lang="ru-RU" sz="2400" dirty="0" err="1" smtClean="0">
                <a:solidFill>
                  <a:srgbClr val="595959"/>
                </a:solidFill>
                <a:latin typeface="Calibri" pitchFamily="34" charset="0"/>
              </a:rPr>
              <a:t>кликабельное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?</a:t>
            </a:r>
            <a:endParaRPr lang="ru-RU" sz="2400" dirty="0">
              <a:solidFill>
                <a:srgbClr val="595959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17418"/>
            <a:ext cx="3755666" cy="179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60" y="3317418"/>
            <a:ext cx="3473737" cy="165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79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907704" y="11088"/>
            <a:ext cx="7213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>
                <a:latin typeface="Calibri" pitchFamily="34" charset="0"/>
              </a:rPr>
              <a:t>Динамика аудитории Интернета</a:t>
            </a:r>
            <a:endParaRPr lang="ru-RU" sz="3600" dirty="0" smtClean="0">
              <a:latin typeface="Calibri" pitchFamily="34" charset="0"/>
            </a:endParaRPr>
          </a:p>
        </p:txBody>
      </p:sp>
      <p:sp>
        <p:nvSpPr>
          <p:cNvPr id="18" name="Содержимое 30"/>
          <p:cNvSpPr>
            <a:spLocks/>
          </p:cNvSpPr>
          <p:nvPr/>
        </p:nvSpPr>
        <p:spPr bwMode="auto">
          <a:xfrm>
            <a:off x="827584" y="908720"/>
            <a:ext cx="814960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595959"/>
                </a:solidFill>
                <a:latin typeface="Calibri" pitchFamily="34" charset="0"/>
              </a:rPr>
              <a:t>Monthly Reach%, 12+ </a:t>
            </a:r>
            <a:r>
              <a:rPr lang="ru-RU" sz="2400" dirty="0">
                <a:solidFill>
                  <a:srgbClr val="595959"/>
                </a:solidFill>
                <a:latin typeface="Calibri" pitchFamily="34" charset="0"/>
              </a:rPr>
              <a:t>лет</a:t>
            </a:r>
            <a:endParaRPr lang="ru-RU" sz="24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4959472" y="6453336"/>
            <a:ext cx="4149032" cy="45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en-US" dirty="0" smtClean="0">
                <a:solidFill>
                  <a:srgbClr val="595959"/>
                </a:solidFill>
                <a:latin typeface="Calibri" pitchFamily="34" charset="0"/>
              </a:rPr>
              <a:t>TNS,</a:t>
            </a:r>
            <a:r>
              <a:rPr lang="ru-RU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595959"/>
                </a:solidFill>
                <a:latin typeface="Calibri" pitchFamily="34" charset="0"/>
              </a:rPr>
              <a:t>TNS Web </a:t>
            </a:r>
            <a:r>
              <a:rPr lang="en-US" dirty="0" smtClean="0">
                <a:solidFill>
                  <a:srgbClr val="595959"/>
                </a:solidFill>
                <a:latin typeface="Calibri" pitchFamily="34" charset="0"/>
              </a:rPr>
              <a:t>Index</a:t>
            </a:r>
            <a:r>
              <a:rPr lang="ru-RU" dirty="0">
                <a:solidFill>
                  <a:srgbClr val="595959"/>
                </a:solidFill>
                <a:latin typeface="Calibri" pitchFamily="34" charset="0"/>
              </a:rPr>
              <a:t>,</a:t>
            </a:r>
            <a:r>
              <a:rPr lang="en-US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595959"/>
                </a:solidFill>
                <a:latin typeface="Calibri" pitchFamily="34" charset="0"/>
              </a:rPr>
              <a:t>сентябрь 2012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023019"/>
              </p:ext>
            </p:extLst>
          </p:nvPr>
        </p:nvGraphicFramePr>
        <p:xfrm>
          <a:off x="304800" y="1412875"/>
          <a:ext cx="8659688" cy="495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8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Секреты успеха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899592" y="980728"/>
            <a:ext cx="763284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>
                <a:solidFill>
                  <a:srgbClr val="595959"/>
                </a:solidFill>
                <a:latin typeface="Calibri" pitchFamily="34" charset="0"/>
              </a:rPr>
              <a:t>Создайте промо-продукт (товарный «локомотив»), который будет продвигать всю линейку </a:t>
            </a:r>
            <a:r>
              <a:rPr lang="ru-RU" sz="2400" dirty="0" err="1">
                <a:solidFill>
                  <a:srgbClr val="595959"/>
                </a:solidFill>
                <a:latin typeface="Calibri" pitchFamily="34" charset="0"/>
              </a:rPr>
              <a:t>тур.продуктов</a:t>
            </a:r>
            <a:r>
              <a:rPr lang="ru-RU" sz="2400" dirty="0">
                <a:solidFill>
                  <a:srgbClr val="595959"/>
                </a:solidFill>
                <a:latin typeface="Calibri" pitchFamily="34" charset="0"/>
              </a:rPr>
              <a:t> определённого направления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.</a:t>
            </a:r>
            <a:endParaRPr lang="ru-RU" sz="2400" dirty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6" name="Содержимое 30"/>
          <p:cNvSpPr>
            <a:spLocks/>
          </p:cNvSpPr>
          <p:nvPr/>
        </p:nvSpPr>
        <p:spPr bwMode="auto">
          <a:xfrm>
            <a:off x="818792" y="2801894"/>
            <a:ext cx="7632848" cy="42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Какое из этих объявлений более </a:t>
            </a:r>
            <a:r>
              <a:rPr lang="ru-RU" sz="2400" dirty="0" err="1" smtClean="0">
                <a:solidFill>
                  <a:srgbClr val="595959"/>
                </a:solidFill>
                <a:latin typeface="Calibri" pitchFamily="34" charset="0"/>
              </a:rPr>
              <a:t>кликабельное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?</a:t>
            </a:r>
            <a:endParaRPr lang="ru-RU" sz="2400" dirty="0">
              <a:solidFill>
                <a:srgbClr val="595959"/>
              </a:solidFill>
              <a:latin typeface="Calibri" pitchFamily="34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787702" y="5088482"/>
            <a:ext cx="7632848" cy="1154324"/>
            <a:chOff x="818792" y="4581128"/>
            <a:chExt cx="7632848" cy="1154324"/>
          </a:xfrm>
        </p:grpSpPr>
        <p:sp>
          <p:nvSpPr>
            <p:cNvPr id="8" name="Содержимое 30"/>
            <p:cNvSpPr>
              <a:spLocks/>
            </p:cNvSpPr>
            <p:nvPr/>
          </p:nvSpPr>
          <p:spPr bwMode="auto">
            <a:xfrm>
              <a:off x="818792" y="5309447"/>
              <a:ext cx="7632848" cy="426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0"/>
                </a:spcBef>
              </a:pPr>
              <a:r>
                <a:rPr lang="en-US" sz="2400" dirty="0" smtClean="0">
                  <a:solidFill>
                    <a:srgbClr val="595959"/>
                  </a:solidFill>
                  <a:latin typeface="Calibri" pitchFamily="34" charset="0"/>
                </a:rPr>
                <a:t>CTR </a:t>
              </a:r>
              <a:r>
                <a:rPr lang="ru-RU" sz="2400" dirty="0" smtClean="0">
                  <a:solidFill>
                    <a:srgbClr val="595959"/>
                  </a:solidFill>
                  <a:latin typeface="Calibri" pitchFamily="34" charset="0"/>
                </a:rPr>
                <a:t>этого объявления в </a:t>
              </a:r>
              <a:r>
                <a:rPr lang="ru-RU" sz="2400" dirty="0">
                  <a:solidFill>
                    <a:srgbClr val="595959"/>
                  </a:solidFill>
                  <a:latin typeface="Calibri" pitchFamily="34" charset="0"/>
                </a:rPr>
                <a:t>8</a:t>
              </a:r>
              <a:r>
                <a:rPr lang="ru-RU" sz="2400" dirty="0" smtClean="0">
                  <a:solidFill>
                    <a:srgbClr val="595959"/>
                  </a:solidFill>
                  <a:latin typeface="Calibri" pitchFamily="34" charset="0"/>
                </a:rPr>
                <a:t> (!) раз выше.</a:t>
              </a:r>
              <a:endParaRPr lang="ru-RU" sz="2400" dirty="0">
                <a:solidFill>
                  <a:srgbClr val="595959"/>
                </a:solidFill>
                <a:latin typeface="Calibri" pitchFamily="34" charset="0"/>
              </a:endParaRPr>
            </a:p>
          </p:txBody>
        </p:sp>
        <p:sp>
          <p:nvSpPr>
            <p:cNvPr id="4" name="Стрелка вверх 3"/>
            <p:cNvSpPr/>
            <p:nvPr/>
          </p:nvSpPr>
          <p:spPr bwMode="auto">
            <a:xfrm>
              <a:off x="1137202" y="4581128"/>
              <a:ext cx="432048" cy="728319"/>
            </a:xfrm>
            <a:prstGeom prst="upArrow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ru-RU" sz="4400" dirty="0" smtClean="0">
                <a:latin typeface="Calibri" pitchFamily="34" charset="0"/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58" y="3294108"/>
            <a:ext cx="3755666" cy="179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2" y="3292351"/>
            <a:ext cx="3537184" cy="168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5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Секреты успеха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899592" y="1052736"/>
            <a:ext cx="763284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595959"/>
                </a:solidFill>
                <a:latin typeface="Calibri" pitchFamily="34" charset="0"/>
              </a:rPr>
              <a:t>Проведите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тестирование</a:t>
            </a:r>
            <a:r>
              <a:rPr lang="ru-RU" sz="2400" dirty="0">
                <a:solidFill>
                  <a:srgbClr val="595959"/>
                </a:solidFill>
                <a:latin typeface="Calibri" pitchFamily="34" charset="0"/>
              </a:rPr>
              <a:t>,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выясните, какие </a:t>
            </a:r>
            <a:r>
              <a:rPr lang="ru-RU" sz="2400" dirty="0">
                <a:solidFill>
                  <a:srgbClr val="595959"/>
                </a:solidFill>
                <a:latin typeface="Calibri" pitchFamily="34" charset="0"/>
              </a:rPr>
              <a:t>креативы и на какую аудиторию лучше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работают</a:t>
            </a:r>
          </a:p>
          <a:p>
            <a:pPr>
              <a:spcBef>
                <a:spcPts val="600"/>
              </a:spcBef>
            </a:pPr>
            <a:endParaRPr lang="ru-RU" sz="2400" dirty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История с рекламой в 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FB: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  <a:hlinkClick r:id="rId3"/>
              </a:rPr>
              <a:t>http://www.johnchow.com/facebook-advertising-for-lead-acquisition-case-study/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endParaRPr lang="ru-RU" sz="2400" dirty="0">
              <a:solidFill>
                <a:srgbClr val="5959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5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Секреты успеха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539552" y="908720"/>
            <a:ext cx="8208912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600"/>
              </a:spcBef>
              <a:buAutoNum type="arabicPeriod"/>
            </a:pPr>
            <a:r>
              <a:rPr lang="ru-RU" sz="2200" dirty="0" smtClean="0">
                <a:solidFill>
                  <a:srgbClr val="595959"/>
                </a:solidFill>
                <a:latin typeface="Calibri" pitchFamily="34" charset="0"/>
              </a:rPr>
              <a:t>Выясните текущие потребности аудитории (общеупотребимые названия </a:t>
            </a:r>
            <a:r>
              <a:rPr lang="ru-RU" sz="2200" dirty="0" err="1" smtClean="0">
                <a:solidFill>
                  <a:srgbClr val="595959"/>
                </a:solidFill>
                <a:latin typeface="Calibri" pitchFamily="34" charset="0"/>
              </a:rPr>
              <a:t>тур.пакетов</a:t>
            </a:r>
            <a:r>
              <a:rPr lang="ru-RU" sz="2200" dirty="0" smtClean="0">
                <a:solidFill>
                  <a:srgbClr val="595959"/>
                </a:solidFill>
                <a:latin typeface="Calibri" pitchFamily="34" charset="0"/>
              </a:rPr>
              <a:t>, направления, находящиеся на пике сезонного спроса, направления, которые сейчас активно рекламируют министерства по туризму или конкуренты).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ru-RU" sz="2200" dirty="0" smtClean="0">
                <a:solidFill>
                  <a:srgbClr val="595959"/>
                </a:solidFill>
                <a:latin typeface="Calibri" pitchFamily="34" charset="0"/>
              </a:rPr>
              <a:t>Выясните </a:t>
            </a:r>
            <a:r>
              <a:rPr lang="ru-RU" sz="2200" dirty="0">
                <a:solidFill>
                  <a:srgbClr val="595959"/>
                </a:solidFill>
                <a:latin typeface="Calibri" pitchFamily="34" charset="0"/>
              </a:rPr>
              <a:t>наиболее популярные </a:t>
            </a:r>
            <a:r>
              <a:rPr lang="ru-RU" sz="2200" dirty="0" smtClean="0">
                <a:solidFill>
                  <a:srgbClr val="595959"/>
                </a:solidFill>
                <a:latin typeface="Calibri" pitchFamily="34" charset="0"/>
              </a:rPr>
              <a:t>СЕЙЧАС направления и </a:t>
            </a:r>
            <a:r>
              <a:rPr lang="ru-RU" sz="2200" dirty="0">
                <a:solidFill>
                  <a:srgbClr val="595959"/>
                </a:solidFill>
                <a:latin typeface="Calibri" pitchFamily="34" charset="0"/>
              </a:rPr>
              <a:t>рекламируйте только </a:t>
            </a:r>
            <a:r>
              <a:rPr lang="ru-RU" sz="2200" dirty="0" smtClean="0">
                <a:solidFill>
                  <a:srgbClr val="595959"/>
                </a:solidFill>
                <a:latin typeface="Calibri" pitchFamily="34" charset="0"/>
              </a:rPr>
              <a:t>их, используя общеупотребимые фразы.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ru-RU" sz="2200" dirty="0" smtClean="0">
                <a:solidFill>
                  <a:srgbClr val="595959"/>
                </a:solidFill>
                <a:latin typeface="Calibri" pitchFamily="34" charset="0"/>
              </a:rPr>
              <a:t>Создайте промо-продукт (товарный «локомотив»), который будет продвигать всю линейку </a:t>
            </a:r>
            <a:r>
              <a:rPr lang="ru-RU" sz="2200" dirty="0" err="1" smtClean="0">
                <a:solidFill>
                  <a:srgbClr val="595959"/>
                </a:solidFill>
                <a:latin typeface="Calibri" pitchFamily="34" charset="0"/>
              </a:rPr>
              <a:t>тур.продуктов</a:t>
            </a:r>
            <a:r>
              <a:rPr lang="ru-RU" sz="2200" dirty="0" smtClean="0">
                <a:solidFill>
                  <a:srgbClr val="595959"/>
                </a:solidFill>
                <a:latin typeface="Calibri" pitchFamily="34" charset="0"/>
              </a:rPr>
              <a:t> определённого направления.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ru-RU" sz="2200" dirty="0" smtClean="0">
                <a:solidFill>
                  <a:srgbClr val="595959"/>
                </a:solidFill>
                <a:latin typeface="Calibri" pitchFamily="34" charset="0"/>
              </a:rPr>
              <a:t>Разговаривайте с аудиторией на их языке, создайте для каждой целевой группы свои объявления (например, молодым мамам важно наличие детского садика в отеле, а молодым людям дискотека и неограниченный алкоголь).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ru-RU" sz="2200" dirty="0" smtClean="0">
                <a:solidFill>
                  <a:srgbClr val="595959"/>
                </a:solidFill>
                <a:latin typeface="Calibri" pitchFamily="34" charset="0"/>
              </a:rPr>
              <a:t>Проведите </a:t>
            </a:r>
            <a:r>
              <a:rPr lang="en-US" sz="2200" dirty="0" smtClean="0">
                <a:solidFill>
                  <a:srgbClr val="595959"/>
                </a:solidFill>
                <a:latin typeface="Calibri" pitchFamily="34" charset="0"/>
              </a:rPr>
              <a:t>A-B </a:t>
            </a:r>
            <a:r>
              <a:rPr lang="ru-RU" sz="2200" dirty="0" smtClean="0">
                <a:solidFill>
                  <a:srgbClr val="595959"/>
                </a:solidFill>
                <a:latin typeface="Calibri" pitchFamily="34" charset="0"/>
              </a:rPr>
              <a:t>тестирование, выясните какие креативы и на какую аудиторию лучше работают</a:t>
            </a:r>
            <a:r>
              <a:rPr lang="en-US" sz="2200" dirty="0" smtClean="0">
                <a:solidFill>
                  <a:srgbClr val="595959"/>
                </a:solidFill>
                <a:latin typeface="Calibri" pitchFamily="34" charset="0"/>
              </a:rPr>
              <a:t>.</a:t>
            </a:r>
            <a:endParaRPr lang="ru-RU" sz="22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100% секреты успеха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3503309" cy="144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одержимое 30"/>
          <p:cNvSpPr>
            <a:spLocks/>
          </p:cNvSpPr>
          <p:nvPr/>
        </p:nvSpPr>
        <p:spPr bwMode="auto">
          <a:xfrm>
            <a:off x="3923928" y="980728"/>
            <a:ext cx="504704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ru-RU" sz="2200" dirty="0" smtClean="0">
                <a:solidFill>
                  <a:srgbClr val="595959"/>
                </a:solidFill>
                <a:latin typeface="Calibri" pitchFamily="34" charset="0"/>
              </a:rPr>
              <a:t>Привлекательная картинка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ru-RU" sz="2200" dirty="0" smtClean="0">
                <a:solidFill>
                  <a:srgbClr val="595959"/>
                </a:solidFill>
                <a:latin typeface="Calibri" pitchFamily="34" charset="0"/>
              </a:rPr>
              <a:t>Популярное направление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ru-RU" sz="2200" dirty="0" smtClean="0">
                <a:solidFill>
                  <a:srgbClr val="595959"/>
                </a:solidFill>
                <a:latin typeface="Calibri" pitchFamily="34" charset="0"/>
              </a:rPr>
              <a:t>Указание региона в заголовке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ru-RU" sz="2200" dirty="0" smtClean="0">
                <a:solidFill>
                  <a:srgbClr val="595959"/>
                </a:solidFill>
                <a:latin typeface="Calibri" pitchFamily="34" charset="0"/>
              </a:rPr>
              <a:t>В </a:t>
            </a:r>
            <a:r>
              <a:rPr lang="ru-RU" sz="2200" dirty="0">
                <a:solidFill>
                  <a:srgbClr val="595959"/>
                </a:solidFill>
                <a:latin typeface="Calibri" pitchFamily="34" charset="0"/>
              </a:rPr>
              <a:t>тексте присутствует мотивация </a:t>
            </a:r>
            <a:r>
              <a:rPr lang="ru-RU" sz="2200" dirty="0" err="1">
                <a:solidFill>
                  <a:srgbClr val="595959"/>
                </a:solidFill>
                <a:latin typeface="Calibri" pitchFamily="34" charset="0"/>
              </a:rPr>
              <a:t>таргет.аудитории</a:t>
            </a:r>
            <a:r>
              <a:rPr lang="ru-RU" sz="2200" dirty="0">
                <a:solidFill>
                  <a:srgbClr val="595959"/>
                </a:solidFill>
                <a:latin typeface="Calibri" pitchFamily="34" charset="0"/>
              </a:rPr>
              <a:t> (низкая цена, скидка, описание преимуществ и т.п</a:t>
            </a:r>
            <a:r>
              <a:rPr lang="ru-RU" sz="2200" dirty="0" smtClean="0">
                <a:solidFill>
                  <a:srgbClr val="595959"/>
                </a:solidFill>
                <a:latin typeface="Calibri" pitchFamily="34" charset="0"/>
              </a:rPr>
              <a:t>.)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ru-RU" sz="2200" dirty="0" smtClean="0">
                <a:solidFill>
                  <a:srgbClr val="595959"/>
                </a:solidFill>
                <a:latin typeface="Calibri" pitchFamily="34" charset="0"/>
              </a:rPr>
              <a:t>Призыв к действию </a:t>
            </a:r>
            <a:r>
              <a:rPr lang="en-US" sz="2200" dirty="0" smtClean="0">
                <a:solidFill>
                  <a:srgbClr val="595959"/>
                </a:solidFill>
                <a:latin typeface="Calibri" pitchFamily="34" charset="0"/>
              </a:rPr>
              <a:t>(call to action)</a:t>
            </a:r>
            <a:endParaRPr lang="ru-RU" sz="22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75" y="3963595"/>
            <a:ext cx="3332310" cy="148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15" y="1009162"/>
            <a:ext cx="303346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6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100% секреты неудач ;-(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3995936" y="1052736"/>
            <a:ext cx="483934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ru-RU" sz="2200" dirty="0" smtClean="0">
                <a:solidFill>
                  <a:srgbClr val="595959"/>
                </a:solidFill>
                <a:latin typeface="Calibri" pitchFamily="34" charset="0"/>
              </a:rPr>
              <a:t>Картинка «ни о чём»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ru-RU" sz="2200" dirty="0" smtClean="0">
                <a:solidFill>
                  <a:srgbClr val="595959"/>
                </a:solidFill>
                <a:latin typeface="Calibri" pitchFamily="34" charset="0"/>
              </a:rPr>
              <a:t>Реклама в не сезон (горные лыжи летом, январская продажа билетов на </a:t>
            </a:r>
            <a:r>
              <a:rPr lang="ru-RU" sz="2200" dirty="0" err="1" smtClean="0">
                <a:solidFill>
                  <a:srgbClr val="595959"/>
                </a:solidFill>
                <a:latin typeface="Calibri" pitchFamily="34" charset="0"/>
              </a:rPr>
              <a:t>Октоберфест</a:t>
            </a:r>
            <a:r>
              <a:rPr lang="ru-RU" sz="2200" dirty="0" smtClean="0">
                <a:solidFill>
                  <a:srgbClr val="595959"/>
                </a:solidFill>
                <a:latin typeface="Calibri" pitchFamily="34" charset="0"/>
              </a:rPr>
              <a:t>)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ru-RU" sz="2200" dirty="0" smtClean="0">
                <a:solidFill>
                  <a:srgbClr val="595959"/>
                </a:solidFill>
                <a:latin typeface="Calibri" pitchFamily="34" charset="0"/>
              </a:rPr>
              <a:t>Использование общих фраз «широкий выбор», «все направления» и т.п.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ru-RU" sz="2200" dirty="0" smtClean="0">
                <a:solidFill>
                  <a:srgbClr val="595959"/>
                </a:solidFill>
                <a:latin typeface="Calibri" pitchFamily="34" charset="0"/>
              </a:rPr>
              <a:t>В региональной рекламе не указывается регион на который она предназначена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ru-RU" sz="2200" dirty="0" smtClean="0">
                <a:solidFill>
                  <a:srgbClr val="595959"/>
                </a:solidFill>
                <a:latin typeface="Calibri" pitchFamily="34" charset="0"/>
              </a:rPr>
              <a:t>Вместо цены общие фразы типа – «хорошие тарифы», «наши цены вас приятно удивят»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ru-RU" sz="2200" dirty="0" smtClean="0">
                <a:solidFill>
                  <a:srgbClr val="595959"/>
                </a:solidFill>
                <a:latin typeface="Calibri" pitchFamily="34" charset="0"/>
              </a:rPr>
              <a:t>Отсутствие призыва к действию </a:t>
            </a:r>
            <a:r>
              <a:rPr lang="en-US" sz="2200" dirty="0" smtClean="0">
                <a:solidFill>
                  <a:srgbClr val="595959"/>
                </a:solidFill>
                <a:latin typeface="Calibri" pitchFamily="34" charset="0"/>
              </a:rPr>
              <a:t>(call to action)</a:t>
            </a:r>
            <a:endParaRPr lang="ru-RU" sz="22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9" y="2564904"/>
            <a:ext cx="2954621" cy="124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01208"/>
            <a:ext cx="2473432" cy="125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9" y="908720"/>
            <a:ext cx="327613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06049"/>
            <a:ext cx="3024335" cy="134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0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11" y="2197199"/>
            <a:ext cx="8300000" cy="292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Секреты успеха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531484" y="1052736"/>
            <a:ext cx="6552728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Уточните сезонность информационного спроса</a:t>
            </a:r>
            <a:endParaRPr lang="ru-RU" sz="16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13" name="Содержимое 30"/>
          <p:cNvSpPr>
            <a:spLocks/>
          </p:cNvSpPr>
          <p:nvPr/>
        </p:nvSpPr>
        <p:spPr bwMode="auto">
          <a:xfrm>
            <a:off x="429256" y="1781603"/>
            <a:ext cx="4790816" cy="41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Туры в на </a:t>
            </a:r>
            <a:r>
              <a:rPr lang="ru-RU" sz="2400" dirty="0" err="1">
                <a:solidFill>
                  <a:srgbClr val="595959"/>
                </a:solidFill>
                <a:latin typeface="Calibri" pitchFamily="34" charset="0"/>
              </a:rPr>
              <a:t>О</a:t>
            </a:r>
            <a:r>
              <a:rPr lang="ru-RU" sz="2400" dirty="0" err="1" smtClean="0">
                <a:solidFill>
                  <a:srgbClr val="595959"/>
                </a:solidFill>
                <a:latin typeface="Calibri" pitchFamily="34" charset="0"/>
              </a:rPr>
              <a:t>ктоберфест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sz="1050" dirty="0" smtClean="0">
                <a:solidFill>
                  <a:srgbClr val="595959"/>
                </a:solidFill>
                <a:latin typeface="Calibri" pitchFamily="34" charset="0"/>
              </a:rPr>
              <a:t>(абсолютная статистика)</a:t>
            </a:r>
          </a:p>
        </p:txBody>
      </p:sp>
      <p:sp>
        <p:nvSpPr>
          <p:cNvPr id="14" name="Содержимое 30"/>
          <p:cNvSpPr>
            <a:spLocks/>
          </p:cNvSpPr>
          <p:nvPr/>
        </p:nvSpPr>
        <p:spPr bwMode="auto">
          <a:xfrm>
            <a:off x="5039216" y="2348880"/>
            <a:ext cx="774504" cy="28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август</a:t>
            </a:r>
          </a:p>
        </p:txBody>
      </p:sp>
      <p:sp>
        <p:nvSpPr>
          <p:cNvPr id="12" name="Содержимое 30"/>
          <p:cNvSpPr>
            <a:spLocks/>
          </p:cNvSpPr>
          <p:nvPr/>
        </p:nvSpPr>
        <p:spPr bwMode="auto">
          <a:xfrm>
            <a:off x="899592" y="2564904"/>
            <a:ext cx="774504" cy="28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август</a:t>
            </a:r>
          </a:p>
        </p:txBody>
      </p:sp>
      <p:sp>
        <p:nvSpPr>
          <p:cNvPr id="10" name="Содержимое 30"/>
          <p:cNvSpPr>
            <a:spLocks/>
          </p:cNvSpPr>
          <p:nvPr/>
        </p:nvSpPr>
        <p:spPr bwMode="auto">
          <a:xfrm>
            <a:off x="4913620" y="6525344"/>
            <a:ext cx="42668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Данные: </a:t>
            </a:r>
            <a:r>
              <a:rPr lang="ru-RU" sz="1100" dirty="0">
                <a:solidFill>
                  <a:srgbClr val="595959"/>
                </a:solidFill>
                <a:latin typeface="Calibri" pitchFamily="34" charset="0"/>
              </a:rPr>
              <a:t>Яндекс статистика ключевых слов</a:t>
            </a:r>
            <a:r>
              <a:rPr lang="ru-RU" sz="1100" dirty="0" smtClean="0">
                <a:solidFill>
                  <a:srgbClr val="595959"/>
                </a:solidFill>
                <a:latin typeface="Calibri" pitchFamily="34" charset="0"/>
              </a:rPr>
              <a:t>, июнь 2010 – май 2012 </a:t>
            </a: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2974770" y="2924944"/>
            <a:ext cx="1021166" cy="28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м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ай 2011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524585" y="3284984"/>
            <a:ext cx="392746" cy="372929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40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Контактная информация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8" name="Содержимое 30"/>
          <p:cNvSpPr>
            <a:spLocks/>
          </p:cNvSpPr>
          <p:nvPr/>
        </p:nvSpPr>
        <p:spPr bwMode="auto">
          <a:xfrm>
            <a:off x="899592" y="1464982"/>
            <a:ext cx="7704856" cy="479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2913" indent="-442913">
              <a:spcBef>
                <a:spcPts val="60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Горячая линия для агентств: 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  <a:hlinkClick r:id="rId3"/>
              </a:rPr>
              <a:t>target.agency@corp.mail.ru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endParaRPr lang="ru-RU" sz="28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442913" indent="-442913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Служба поддержки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и </a:t>
            </a:r>
            <a:r>
              <a:rPr lang="ru-RU" sz="2800" dirty="0" err="1" smtClean="0">
                <a:solidFill>
                  <a:srgbClr val="595959"/>
                </a:solidFill>
                <a:latin typeface="Calibri" pitchFamily="34" charset="0"/>
              </a:rPr>
              <a:t>модерации</a:t>
            </a: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: 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  <a:hlinkClick r:id="rId4"/>
              </a:rPr>
              <a:t>target.help@corp.mail.ru</a:t>
            </a:r>
            <a:endParaRPr lang="en-US" sz="28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marL="442913" indent="-442913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95959"/>
                </a:solidFill>
                <a:latin typeface="Calibri" pitchFamily="34" charset="0"/>
              </a:rPr>
              <a:t>Финансовые вопросы (заключение договоров, оплата счетов и т.п.): 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  <a:hlinkClick r:id="rId5"/>
              </a:rPr>
              <a:t>target.finance@corp.mail.ru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endParaRPr lang="ru-RU" sz="28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0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1931988" y="4929188"/>
            <a:ext cx="33385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                                    </a:t>
            </a:r>
          </a:p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                                    2009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—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 2010</a:t>
            </a:r>
          </a:p>
        </p:txBody>
      </p:sp>
      <p:pic>
        <p:nvPicPr>
          <p:cNvPr id="5123" name="Рисунок 3" descr="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##Mail.Ru\Логотипы\Grou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123373"/>
            <a:ext cx="1656184" cy="457755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59632" y="4149080"/>
            <a:ext cx="696218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sz="20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28596" y="915568"/>
            <a:ext cx="8229600" cy="85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Вопросы?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907704" y="116632"/>
            <a:ext cx="7213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 dirty="0" smtClean="0">
                <a:latin typeface="Calibri" pitchFamily="34" charset="0"/>
              </a:rPr>
              <a:t>Количество пользователей Интернета </a:t>
            </a:r>
            <a:br>
              <a:rPr lang="ru-RU" sz="2800" dirty="0" smtClean="0">
                <a:latin typeface="Calibri" pitchFamily="34" charset="0"/>
              </a:rPr>
            </a:br>
            <a:r>
              <a:rPr lang="ru-RU" sz="2800" dirty="0" smtClean="0">
                <a:latin typeface="Calibri" pitchFamily="34" charset="0"/>
              </a:rPr>
              <a:t>внутри половозрастных групп</a:t>
            </a:r>
          </a:p>
        </p:txBody>
      </p:sp>
      <p:sp>
        <p:nvSpPr>
          <p:cNvPr id="18" name="Содержимое 30"/>
          <p:cNvSpPr>
            <a:spLocks/>
          </p:cNvSpPr>
          <p:nvPr/>
        </p:nvSpPr>
        <p:spPr bwMode="auto">
          <a:xfrm>
            <a:off x="827584" y="908720"/>
            <a:ext cx="81496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Сентябрь‘12, % от </a:t>
            </a:r>
            <a:r>
              <a:rPr lang="ru-RU" sz="2400" dirty="0" err="1" smtClean="0">
                <a:solidFill>
                  <a:srgbClr val="595959"/>
                </a:solidFill>
                <a:latin typeface="Calibri" pitchFamily="34" charset="0"/>
              </a:rPr>
              <a:t>Monthly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rgbClr val="595959"/>
                </a:solidFill>
                <a:latin typeface="Calibri" pitchFamily="34" charset="0"/>
              </a:rPr>
              <a:t>Reach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 и тыс.чел., 12+ лет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428750" y="1434262"/>
            <a:ext cx="1943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rgbClr val="595959"/>
                </a:solidFill>
                <a:latin typeface="Calibri" pitchFamily="34" charset="0"/>
              </a:rPr>
              <a:t>Россия 100 000+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919788" y="1436266"/>
            <a:ext cx="1943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rgbClr val="595959"/>
                </a:solidFill>
                <a:latin typeface="Calibri" pitchFamily="34" charset="0"/>
              </a:rPr>
              <a:t>Москва</a:t>
            </a: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71438" y="2204864"/>
            <a:ext cx="8816975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rot="5400000">
            <a:off x="2503165" y="3880445"/>
            <a:ext cx="485775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0" y="4143375"/>
            <a:ext cx="8816975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71438" y="1844501"/>
            <a:ext cx="8816975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9" name="Содержимое 30"/>
          <p:cNvSpPr>
            <a:spLocks/>
          </p:cNvSpPr>
          <p:nvPr/>
        </p:nvSpPr>
        <p:spPr bwMode="auto">
          <a:xfrm>
            <a:off x="4959472" y="6453336"/>
            <a:ext cx="4149032" cy="45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en-US" dirty="0" smtClean="0">
                <a:solidFill>
                  <a:srgbClr val="595959"/>
                </a:solidFill>
                <a:latin typeface="Calibri" pitchFamily="34" charset="0"/>
              </a:rPr>
              <a:t>TNS,</a:t>
            </a:r>
            <a:r>
              <a:rPr lang="ru-RU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595959"/>
                </a:solidFill>
                <a:latin typeface="Calibri" pitchFamily="34" charset="0"/>
              </a:rPr>
              <a:t>TNS Web </a:t>
            </a:r>
            <a:r>
              <a:rPr lang="en-US" dirty="0" smtClean="0">
                <a:solidFill>
                  <a:srgbClr val="595959"/>
                </a:solidFill>
                <a:latin typeface="Calibri" pitchFamily="34" charset="0"/>
              </a:rPr>
              <a:t>Index</a:t>
            </a:r>
            <a:r>
              <a:rPr lang="ru-RU" dirty="0">
                <a:solidFill>
                  <a:srgbClr val="595959"/>
                </a:solidFill>
                <a:latin typeface="Calibri" pitchFamily="34" charset="0"/>
              </a:rPr>
              <a:t>,</a:t>
            </a:r>
            <a:r>
              <a:rPr lang="en-US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595959"/>
                </a:solidFill>
                <a:latin typeface="Calibri" pitchFamily="34" charset="0"/>
              </a:rPr>
              <a:t>сентябрь 2012</a:t>
            </a:r>
          </a:p>
        </p:txBody>
      </p:sp>
      <p:graphicFrame>
        <p:nvGraphicFramePr>
          <p:cNvPr id="24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882778"/>
              </p:ext>
            </p:extLst>
          </p:nvPr>
        </p:nvGraphicFramePr>
        <p:xfrm>
          <a:off x="735013" y="1824038"/>
          <a:ext cx="3620963" cy="43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9254500"/>
              </p:ext>
            </p:extLst>
          </p:nvPr>
        </p:nvGraphicFramePr>
        <p:xfrm>
          <a:off x="5078413" y="1820863"/>
          <a:ext cx="3339463" cy="4360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955899"/>
              </p:ext>
            </p:extLst>
          </p:nvPr>
        </p:nvGraphicFramePr>
        <p:xfrm>
          <a:off x="3707905" y="1826074"/>
          <a:ext cx="792087" cy="4339231"/>
        </p:xfrm>
        <a:graphic>
          <a:graphicData uri="http://schemas.openxmlformats.org/drawingml/2006/table">
            <a:tbl>
              <a:tblPr/>
              <a:tblGrid>
                <a:gridCol w="792087"/>
              </a:tblGrid>
              <a:tr h="3337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41 773 т.ч.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7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1 836 т.ч.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7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3 864 т.ч.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7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5 698 т.ч.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7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3 986 т.ч.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7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3 138 т.ч.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7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1 938 т.ч.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7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1 746 т.ч.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7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3 840 т.ч.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7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5 969 т.ч.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7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4 289 т.ч.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7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3 267 т.ч.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7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2 202 т.ч.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328909"/>
              </p:ext>
            </p:extLst>
          </p:nvPr>
        </p:nvGraphicFramePr>
        <p:xfrm>
          <a:off x="7884369" y="1827134"/>
          <a:ext cx="792087" cy="4339231"/>
        </p:xfrm>
        <a:graphic>
          <a:graphicData uri="http://schemas.openxmlformats.org/drawingml/2006/table">
            <a:tbl>
              <a:tblPr/>
              <a:tblGrid>
                <a:gridCol w="792087"/>
              </a:tblGrid>
              <a:tr h="3337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7 331 т.ч.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7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243 т.ч.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7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477 т.ч.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7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983 т.ч.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7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834 т.ч.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7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698 т.ч.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7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434 т.ч.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7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238 т.ч.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7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487 т.ч.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7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918 т.ч.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7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809 т.ч.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7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670 т.ч.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7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542 т.ч.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589181"/>
              </p:ext>
            </p:extLst>
          </p:nvPr>
        </p:nvGraphicFramePr>
        <p:xfrm>
          <a:off x="1187624" y="1797338"/>
          <a:ext cx="6678188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ТОП8 интернет проектов</a:t>
            </a:r>
          </a:p>
        </p:txBody>
      </p:sp>
      <p:sp>
        <p:nvSpPr>
          <p:cNvPr id="18" name="Содержимое 30"/>
          <p:cNvSpPr>
            <a:spLocks/>
          </p:cNvSpPr>
          <p:nvPr/>
        </p:nvSpPr>
        <p:spPr bwMode="auto">
          <a:xfrm>
            <a:off x="827584" y="908720"/>
            <a:ext cx="81496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Месячная аудитория ТОП8 </a:t>
            </a:r>
            <a:r>
              <a:rPr lang="ru-RU" sz="2400" dirty="0">
                <a:solidFill>
                  <a:srgbClr val="595959"/>
                </a:solidFill>
                <a:latin typeface="Calibri" pitchFamily="34" charset="0"/>
              </a:rPr>
              <a:t>интернет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проектов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Сентябрь‘12</a:t>
            </a:r>
            <a:r>
              <a:rPr lang="ru-RU" sz="2400" dirty="0">
                <a:solidFill>
                  <a:srgbClr val="595959"/>
                </a:solidFill>
                <a:latin typeface="Calibri" pitchFamily="34" charset="0"/>
              </a:rPr>
              <a:t>, вся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Россия, </a:t>
            </a:r>
            <a:r>
              <a:rPr lang="ru-RU" sz="2400" dirty="0">
                <a:solidFill>
                  <a:srgbClr val="595959"/>
                </a:solidFill>
                <a:latin typeface="Calibri" pitchFamily="34" charset="0"/>
              </a:rPr>
              <a:t>12-54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лет</a:t>
            </a:r>
          </a:p>
        </p:txBody>
      </p:sp>
      <p:grpSp>
        <p:nvGrpSpPr>
          <p:cNvPr id="15" name="Group 95"/>
          <p:cNvGrpSpPr>
            <a:grpSpLocks/>
          </p:cNvGrpSpPr>
          <p:nvPr/>
        </p:nvGrpSpPr>
        <p:grpSpPr bwMode="auto">
          <a:xfrm>
            <a:off x="7013597" y="4832251"/>
            <a:ext cx="1950891" cy="1189037"/>
            <a:chOff x="5072" y="3107"/>
            <a:chExt cx="657" cy="749"/>
          </a:xfrm>
        </p:grpSpPr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072" y="3107"/>
              <a:ext cx="574" cy="749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101" y="3232"/>
              <a:ext cx="62" cy="102"/>
            </a:xfrm>
            <a:prstGeom prst="rect">
              <a:avLst/>
            </a:prstGeom>
            <a:gradFill rotWithShape="1">
              <a:gsLst>
                <a:gs pos="0">
                  <a:srgbClr val="E02A8F"/>
                </a:gs>
                <a:gs pos="50000">
                  <a:srgbClr val="E02A8F">
                    <a:gamma/>
                    <a:tint val="74510"/>
                    <a:invGamma/>
                  </a:srgbClr>
                </a:gs>
                <a:gs pos="100000">
                  <a:srgbClr val="E02A8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101" y="3561"/>
              <a:ext cx="62" cy="91"/>
            </a:xfrm>
            <a:prstGeom prst="rect">
              <a:avLst/>
            </a:prstGeom>
            <a:gradFill rotWithShape="1">
              <a:gsLst>
                <a:gs pos="0">
                  <a:srgbClr val="00A5C5"/>
                </a:gs>
                <a:gs pos="50000">
                  <a:srgbClr val="00A5C5">
                    <a:gamma/>
                    <a:tint val="74510"/>
                    <a:invGamma/>
                  </a:srgbClr>
                </a:gs>
                <a:gs pos="100000">
                  <a:srgbClr val="00A5C5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150" y="3125"/>
              <a:ext cx="49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</a:rPr>
                <a:t>по данным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</a:rPr>
                <a:t>Site–centric</a:t>
              </a: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</a:rPr>
                <a:t> панели</a:t>
              </a: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5150" y="3476"/>
              <a:ext cx="579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</a:rPr>
                <a:t>по данным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</a:rPr>
                <a:t>User–centric </a:t>
              </a: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</a:rPr>
                <a:t> панели</a:t>
              </a:r>
            </a:p>
          </p:txBody>
        </p:sp>
      </p:grpSp>
      <p:sp>
        <p:nvSpPr>
          <p:cNvPr id="12" name="Содержимое 30"/>
          <p:cNvSpPr>
            <a:spLocks/>
          </p:cNvSpPr>
          <p:nvPr/>
        </p:nvSpPr>
        <p:spPr bwMode="auto">
          <a:xfrm>
            <a:off x="4959472" y="6453336"/>
            <a:ext cx="4149032" cy="45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en-US" sz="1400" dirty="0" smtClean="0">
                <a:solidFill>
                  <a:srgbClr val="595959"/>
                </a:solidFill>
                <a:latin typeface="Calibri" pitchFamily="34" charset="0"/>
              </a:rPr>
              <a:t>TNS,</a:t>
            </a:r>
            <a:r>
              <a:rPr lang="ru-RU" sz="14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rgbClr val="595959"/>
                </a:solidFill>
                <a:latin typeface="Calibri" pitchFamily="34" charset="0"/>
              </a:rPr>
              <a:t>TNS </a:t>
            </a:r>
            <a:r>
              <a:rPr lang="en-US" sz="1400" dirty="0">
                <a:solidFill>
                  <a:srgbClr val="595959"/>
                </a:solidFill>
                <a:latin typeface="Calibri" pitchFamily="34" charset="0"/>
              </a:rPr>
              <a:t>Web </a:t>
            </a:r>
            <a:r>
              <a:rPr lang="en-US" sz="1400" dirty="0" smtClean="0">
                <a:solidFill>
                  <a:srgbClr val="595959"/>
                </a:solidFill>
                <a:latin typeface="Calibri" pitchFamily="34" charset="0"/>
              </a:rPr>
              <a:t>Index</a:t>
            </a:r>
            <a:r>
              <a:rPr lang="ru-RU" sz="1400" dirty="0">
                <a:solidFill>
                  <a:srgbClr val="595959"/>
                </a:solidFill>
                <a:latin typeface="Calibri" pitchFamily="34" charset="0"/>
              </a:rPr>
              <a:t>,</a:t>
            </a:r>
            <a:r>
              <a:rPr lang="en-US" sz="14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sz="1400" dirty="0" smtClean="0">
                <a:solidFill>
                  <a:srgbClr val="595959"/>
                </a:solidFill>
                <a:latin typeface="Calibri" pitchFamily="34" charset="0"/>
              </a:rPr>
              <a:t>сентябрь 2012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3203848" y="3032120"/>
            <a:ext cx="3895861" cy="576064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2339752" y="4238672"/>
            <a:ext cx="4536504" cy="576064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2411760" y="6065248"/>
            <a:ext cx="3951648" cy="576064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Охват аудитории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Содержимое 30"/>
          <p:cNvSpPr>
            <a:spLocks/>
          </p:cNvSpPr>
          <p:nvPr/>
        </p:nvSpPr>
        <p:spPr bwMode="auto">
          <a:xfrm>
            <a:off x="5292080" y="4221088"/>
            <a:ext cx="18722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55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, 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816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 млн.</a:t>
            </a:r>
          </a:p>
        </p:txBody>
      </p:sp>
      <p:pic>
        <p:nvPicPr>
          <p:cNvPr id="3075" name="Picture 3" descr="C:\Screenshot\snap0002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564904"/>
            <a:ext cx="2009775" cy="1438275"/>
          </a:xfrm>
          <a:prstGeom prst="rect">
            <a:avLst/>
          </a:prstGeom>
          <a:noFill/>
        </p:spPr>
      </p:pic>
      <p:pic>
        <p:nvPicPr>
          <p:cNvPr id="3076" name="Picture 4" descr="C:\Screenshot\snap00023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713856"/>
            <a:ext cx="1371600" cy="1219200"/>
          </a:xfrm>
          <a:prstGeom prst="rect">
            <a:avLst/>
          </a:prstGeom>
          <a:noFill/>
        </p:spPr>
      </p:pic>
      <p:sp>
        <p:nvSpPr>
          <p:cNvPr id="10" name="Содержимое 30"/>
          <p:cNvSpPr>
            <a:spLocks/>
          </p:cNvSpPr>
          <p:nvPr/>
        </p:nvSpPr>
        <p:spPr bwMode="auto">
          <a:xfrm>
            <a:off x="1979712" y="4221088"/>
            <a:ext cx="18722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33, 735 млн.</a:t>
            </a:r>
          </a:p>
        </p:txBody>
      </p:sp>
      <p:sp>
        <p:nvSpPr>
          <p:cNvPr id="13" name="Содержимое 30"/>
          <p:cNvSpPr>
            <a:spLocks/>
          </p:cNvSpPr>
          <p:nvPr/>
        </p:nvSpPr>
        <p:spPr bwMode="auto">
          <a:xfrm>
            <a:off x="2051720" y="1916832"/>
            <a:ext cx="18722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Мой Мир</a:t>
            </a:r>
          </a:p>
        </p:txBody>
      </p:sp>
      <p:sp>
        <p:nvSpPr>
          <p:cNvPr id="14" name="Содержимое 30"/>
          <p:cNvSpPr>
            <a:spLocks/>
          </p:cNvSpPr>
          <p:nvPr/>
        </p:nvSpPr>
        <p:spPr bwMode="auto">
          <a:xfrm>
            <a:off x="5148064" y="1916832"/>
            <a:ext cx="22322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Одноклассники</a:t>
            </a:r>
          </a:p>
        </p:txBody>
      </p:sp>
      <p:sp>
        <p:nvSpPr>
          <p:cNvPr id="17" name="Содержимое 30"/>
          <p:cNvSpPr>
            <a:spLocks/>
          </p:cNvSpPr>
          <p:nvPr/>
        </p:nvSpPr>
        <p:spPr bwMode="auto">
          <a:xfrm>
            <a:off x="971600" y="6021288"/>
            <a:ext cx="76328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050" dirty="0" smtClean="0">
                <a:solidFill>
                  <a:srgbClr val="595959"/>
                </a:solidFill>
                <a:latin typeface="Calibri" pitchFamily="34" charset="0"/>
              </a:rPr>
              <a:t>Данные по Моему Миру и Одноклассникам – </a:t>
            </a:r>
            <a:r>
              <a:rPr lang="en-US" sz="1050" dirty="0" err="1" smtClean="0">
                <a:solidFill>
                  <a:srgbClr val="595959"/>
                </a:solidFill>
                <a:latin typeface="Calibri" pitchFamily="34" charset="0"/>
              </a:rPr>
              <a:t>Comscore</a:t>
            </a:r>
            <a:r>
              <a:rPr lang="en-US" sz="1050" dirty="0">
                <a:solidFill>
                  <a:srgbClr val="595959"/>
                </a:solidFill>
                <a:latin typeface="Calibri" pitchFamily="34" charset="0"/>
              </a:rPr>
              <a:t>,</a:t>
            </a:r>
            <a:r>
              <a:rPr lang="en-US" sz="105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sz="1050" dirty="0" smtClean="0">
                <a:solidFill>
                  <a:srgbClr val="595959"/>
                </a:solidFill>
                <a:latin typeface="Calibri" pitchFamily="34" charset="0"/>
              </a:rPr>
              <a:t>сентябрь 2012</a:t>
            </a:r>
          </a:p>
        </p:txBody>
      </p:sp>
    </p:spTree>
    <p:extLst>
      <p:ext uri="{BB962C8B-B14F-4D97-AF65-F5344CB8AC3E}">
        <p14:creationId xmlns:p14="http://schemas.microsoft.com/office/powerpoint/2010/main" val="383585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/>
        </p:nvGraphicFramePr>
        <p:xfrm>
          <a:off x="4139952" y="692696"/>
          <a:ext cx="482453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Время в социальных сетях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7" name="Содержимое 30"/>
          <p:cNvSpPr>
            <a:spLocks/>
          </p:cNvSpPr>
          <p:nvPr/>
        </p:nvSpPr>
        <p:spPr bwMode="auto">
          <a:xfrm>
            <a:off x="539552" y="5733256"/>
            <a:ext cx="84249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050" dirty="0" err="1" smtClean="0">
                <a:solidFill>
                  <a:srgbClr val="595959"/>
                </a:solidFill>
                <a:latin typeface="Calibri" pitchFamily="34" charset="0"/>
              </a:rPr>
              <a:t>Comscore</a:t>
            </a:r>
            <a:r>
              <a:rPr lang="ru-RU" sz="1050" dirty="0" smtClean="0">
                <a:solidFill>
                  <a:srgbClr val="595959"/>
                </a:solidFill>
                <a:latin typeface="Calibri" pitchFamily="34" charset="0"/>
              </a:rPr>
              <a:t>, октябрь 2010 </a:t>
            </a:r>
            <a:r>
              <a:rPr lang="en-US" sz="1050" dirty="0">
                <a:solidFill>
                  <a:srgbClr val="595959"/>
                </a:solidFill>
                <a:latin typeface="Calibri" pitchFamily="34" charset="0"/>
                <a:hlinkClick r:id="rId4"/>
              </a:rPr>
              <a:t>http://</a:t>
            </a:r>
            <a:r>
              <a:rPr lang="en-US" sz="1050" dirty="0" smtClean="0">
                <a:solidFill>
                  <a:srgbClr val="595959"/>
                </a:solidFill>
                <a:latin typeface="Calibri" pitchFamily="34" charset="0"/>
                <a:hlinkClick r:id="rId4"/>
              </a:rPr>
              <a:t>www.comscore.com/Press_Events/Press_Releases/2010/10/Russia_Has_Most_Engaged_Social_Networking_Audience_Worldwide</a:t>
            </a:r>
            <a:endParaRPr lang="ru-RU" sz="1050" dirty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1050" dirty="0" err="1" smtClean="0">
                <a:solidFill>
                  <a:srgbClr val="595959"/>
                </a:solidFill>
                <a:latin typeface="Calibri" pitchFamily="34" charset="0"/>
              </a:rPr>
              <a:t>Comscore</a:t>
            </a:r>
            <a:r>
              <a:rPr lang="en-US" sz="1050" dirty="0" smtClean="0">
                <a:solidFill>
                  <a:srgbClr val="595959"/>
                </a:solidFill>
                <a:latin typeface="Calibri" pitchFamily="34" charset="0"/>
              </a:rPr>
              <a:t>, </a:t>
            </a:r>
            <a:r>
              <a:rPr lang="ru-RU" sz="1050" dirty="0" smtClean="0">
                <a:solidFill>
                  <a:srgbClr val="595959"/>
                </a:solidFill>
                <a:latin typeface="Calibri" pitchFamily="34" charset="0"/>
              </a:rPr>
              <a:t>апрель 2011</a:t>
            </a:r>
          </a:p>
          <a:p>
            <a:pPr>
              <a:spcBef>
                <a:spcPts val="0"/>
              </a:spcBef>
            </a:pPr>
            <a:r>
              <a:rPr lang="en-US" sz="1050" dirty="0">
                <a:solidFill>
                  <a:srgbClr val="595959"/>
                </a:solidFill>
                <a:latin typeface="Calibri" pitchFamily="34" charset="0"/>
                <a:hlinkClick r:id="rId5"/>
              </a:rPr>
              <a:t>http://www.comscoredatamine.com/2011/06/average-time-spent-on-social-networking-sites-across-geographies</a:t>
            </a:r>
            <a:r>
              <a:rPr lang="en-US" sz="1050" dirty="0" smtClean="0">
                <a:solidFill>
                  <a:srgbClr val="595959"/>
                </a:solidFill>
                <a:latin typeface="Calibri" pitchFamily="34" charset="0"/>
                <a:hlinkClick r:id="rId5"/>
              </a:rPr>
              <a:t>/</a:t>
            </a:r>
            <a:r>
              <a:rPr lang="ru-RU" sz="105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1050" dirty="0" err="1" smtClean="0">
                <a:solidFill>
                  <a:srgbClr val="595959"/>
                </a:solidFill>
                <a:latin typeface="Calibri" pitchFamily="34" charset="0"/>
              </a:rPr>
              <a:t>Comscore</a:t>
            </a:r>
            <a:r>
              <a:rPr lang="en-US" sz="1050" dirty="0" smtClean="0">
                <a:solidFill>
                  <a:srgbClr val="595959"/>
                </a:solidFill>
                <a:latin typeface="Calibri" pitchFamily="34" charset="0"/>
              </a:rPr>
              <a:t>, </a:t>
            </a:r>
            <a:r>
              <a:rPr lang="ru-RU" sz="1050" dirty="0" smtClean="0">
                <a:solidFill>
                  <a:srgbClr val="595959"/>
                </a:solidFill>
                <a:latin typeface="Calibri" pitchFamily="34" charset="0"/>
              </a:rPr>
              <a:t>октябрь 2011</a:t>
            </a:r>
          </a:p>
          <a:p>
            <a:pPr>
              <a:spcBef>
                <a:spcPts val="0"/>
              </a:spcBef>
            </a:pPr>
            <a:r>
              <a:rPr lang="en-US" sz="1050" dirty="0">
                <a:solidFill>
                  <a:srgbClr val="595959"/>
                </a:solidFill>
                <a:latin typeface="Calibri" pitchFamily="34" charset="0"/>
                <a:hlinkClick r:id="rId6"/>
              </a:rPr>
              <a:t>http://</a:t>
            </a:r>
            <a:r>
              <a:rPr lang="en-US" sz="1050" dirty="0" smtClean="0">
                <a:solidFill>
                  <a:srgbClr val="595959"/>
                </a:solidFill>
                <a:latin typeface="Calibri" pitchFamily="34" charset="0"/>
                <a:hlinkClick r:id="rId6"/>
              </a:rPr>
              <a:t>www.comscore.com/Press_Events/Press_Releases/2011/12/Social_Networking_Leads_as_Top_Online_Activity_Globally</a:t>
            </a:r>
            <a:r>
              <a:rPr lang="ru-RU" sz="105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</a:p>
          <a:p>
            <a:pPr>
              <a:spcBef>
                <a:spcPts val="0"/>
              </a:spcBef>
            </a:pPr>
            <a:endParaRPr lang="ru-RU" sz="105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18" name="Содержимое 30"/>
          <p:cNvSpPr>
            <a:spLocks/>
          </p:cNvSpPr>
          <p:nvPr/>
        </p:nvSpPr>
        <p:spPr bwMode="auto">
          <a:xfrm>
            <a:off x="201580" y="1003209"/>
            <a:ext cx="4464496" cy="474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В 2010 году россияне проводили в социальных сетях </a:t>
            </a:r>
            <a:r>
              <a:rPr lang="en-US" sz="2400" b="1" dirty="0" smtClean="0">
                <a:solidFill>
                  <a:srgbClr val="595959"/>
                </a:solidFill>
                <a:latin typeface="Calibri" pitchFamily="34" charset="0"/>
              </a:rPr>
              <a:t>9,8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часов в месяц, что почти в 2-а раза выше среднемирового показателя (4,5 часа/месяц).</a:t>
            </a:r>
          </a:p>
          <a:p>
            <a:pPr>
              <a:spcBef>
                <a:spcPts val="1200"/>
              </a:spcBef>
            </a:pPr>
            <a:r>
              <a:rPr lang="ru-RU" sz="2400" dirty="0">
                <a:solidFill>
                  <a:srgbClr val="595959"/>
                </a:solidFill>
                <a:latin typeface="Calibri" pitchFamily="34" charset="0"/>
              </a:rPr>
              <a:t>В апреле 2011 году это время увеличилось до </a:t>
            </a:r>
            <a:r>
              <a:rPr lang="en-US" sz="2400" b="1" dirty="0">
                <a:solidFill>
                  <a:srgbClr val="595959"/>
                </a:solidFill>
                <a:latin typeface="Calibri" pitchFamily="34" charset="0"/>
              </a:rPr>
              <a:t>10,3</a:t>
            </a:r>
            <a:r>
              <a:rPr lang="en-US" sz="2400" dirty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sz="2400" dirty="0">
                <a:solidFill>
                  <a:srgbClr val="595959"/>
                </a:solidFill>
                <a:latin typeface="Calibri" pitchFamily="34" charset="0"/>
              </a:rPr>
              <a:t>часов в месяц, в октябре 2011 достигло </a:t>
            </a:r>
            <a:r>
              <a:rPr lang="ru-RU" sz="2400" b="1" dirty="0" smtClean="0">
                <a:solidFill>
                  <a:srgbClr val="595959"/>
                </a:solidFill>
                <a:latin typeface="Calibri" pitchFamily="34" charset="0"/>
              </a:rPr>
              <a:t>10,4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sz="2400" dirty="0">
                <a:solidFill>
                  <a:srgbClr val="595959"/>
                </a:solidFill>
                <a:latin typeface="Calibri" pitchFamily="34" charset="0"/>
              </a:rPr>
              <a:t>час. в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месяц, в мае 201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2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 составило уже </a:t>
            </a:r>
            <a:r>
              <a:rPr lang="en-US" sz="2400" b="1" dirty="0" smtClean="0">
                <a:solidFill>
                  <a:srgbClr val="595959"/>
                </a:solidFill>
                <a:latin typeface="Calibri" pitchFamily="34" charset="0"/>
              </a:rPr>
              <a:t>11,3</a:t>
            </a:r>
            <a:r>
              <a:rPr lang="en-US" sz="240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час. в месяц.</a:t>
            </a:r>
            <a:endParaRPr lang="ru-RU" sz="2400" dirty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Наши люди буквально живут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в социальных сетях.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157484" y="5023352"/>
            <a:ext cx="4212468" cy="468052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788024" y="783176"/>
            <a:ext cx="4212468" cy="468052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4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3288556" y="11088"/>
            <a:ext cx="58326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dirty="0" smtClean="0">
                <a:latin typeface="Calibri" pitchFamily="34" charset="0"/>
              </a:rPr>
              <a:t>Время в социальных сетях</a:t>
            </a:r>
            <a:endParaRPr lang="ru-RU" sz="3600" dirty="0">
              <a:latin typeface="Calibri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508980"/>
              </p:ext>
            </p:extLst>
          </p:nvPr>
        </p:nvGraphicFramePr>
        <p:xfrm>
          <a:off x="545661" y="1628800"/>
          <a:ext cx="8177906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одержимое 30"/>
          <p:cNvSpPr>
            <a:spLocks/>
          </p:cNvSpPr>
          <p:nvPr/>
        </p:nvSpPr>
        <p:spPr bwMode="auto">
          <a:xfrm>
            <a:off x="539552" y="6345324"/>
            <a:ext cx="8424936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050" dirty="0" err="1" smtClean="0">
                <a:solidFill>
                  <a:srgbClr val="595959"/>
                </a:solidFill>
                <a:latin typeface="Calibri" pitchFamily="34" charset="0"/>
              </a:rPr>
              <a:t>Comscore</a:t>
            </a:r>
            <a:r>
              <a:rPr lang="en-US" sz="1050" dirty="0" smtClean="0">
                <a:solidFill>
                  <a:srgbClr val="595959"/>
                </a:solidFill>
                <a:latin typeface="Calibri" pitchFamily="34" charset="0"/>
              </a:rPr>
              <a:t>, </a:t>
            </a:r>
            <a:r>
              <a:rPr lang="ru-RU" sz="1050" dirty="0" smtClean="0">
                <a:solidFill>
                  <a:srgbClr val="595959"/>
                </a:solidFill>
                <a:latin typeface="Calibri" pitchFamily="34" charset="0"/>
              </a:rPr>
              <a:t>октябрь 2011</a:t>
            </a:r>
          </a:p>
          <a:p>
            <a:pPr>
              <a:spcBef>
                <a:spcPts val="0"/>
              </a:spcBef>
            </a:pPr>
            <a:r>
              <a:rPr lang="en-US" sz="1050" dirty="0">
                <a:solidFill>
                  <a:srgbClr val="595959"/>
                </a:solidFill>
                <a:latin typeface="Calibri" pitchFamily="34" charset="0"/>
                <a:hlinkClick r:id="rId4"/>
              </a:rPr>
              <a:t>http://</a:t>
            </a:r>
            <a:r>
              <a:rPr lang="en-US" sz="1050" dirty="0" smtClean="0">
                <a:solidFill>
                  <a:srgbClr val="595959"/>
                </a:solidFill>
                <a:latin typeface="Calibri" pitchFamily="34" charset="0"/>
                <a:hlinkClick r:id="rId4"/>
              </a:rPr>
              <a:t>www.comscore.com/Press_Events/Press_Releases/2011/12/Social_Networking_Leads_as_Top_Online_Activity_Globally</a:t>
            </a:r>
            <a:r>
              <a:rPr lang="ru-RU" sz="1050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</a:p>
          <a:p>
            <a:pPr>
              <a:spcBef>
                <a:spcPts val="0"/>
              </a:spcBef>
            </a:pPr>
            <a:endParaRPr lang="ru-RU" sz="105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8" name="Содержимое 30"/>
          <p:cNvSpPr>
            <a:spLocks/>
          </p:cNvSpPr>
          <p:nvPr/>
        </p:nvSpPr>
        <p:spPr bwMode="auto">
          <a:xfrm>
            <a:off x="827584" y="1052736"/>
            <a:ext cx="81496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Во всех </a:t>
            </a:r>
            <a:r>
              <a:rPr lang="ru-RU" sz="2400" dirty="0" err="1" smtClean="0">
                <a:solidFill>
                  <a:srgbClr val="595959"/>
                </a:solidFill>
                <a:latin typeface="Calibri" pitchFamily="34" charset="0"/>
              </a:rPr>
              <a:t>георегионах</a:t>
            </a:r>
            <a:r>
              <a:rPr lang="ru-RU" sz="2400" dirty="0" smtClean="0">
                <a:solidFill>
                  <a:srgbClr val="595959"/>
                </a:solidFill>
                <a:latin typeface="Calibri" pitchFamily="34" charset="0"/>
              </a:rPr>
              <a:t> женщины более социальны</a:t>
            </a:r>
          </a:p>
        </p:txBody>
      </p:sp>
      <p:sp>
        <p:nvSpPr>
          <p:cNvPr id="10" name="Содержимое 30"/>
          <p:cNvSpPr>
            <a:spLocks/>
          </p:cNvSpPr>
          <p:nvPr/>
        </p:nvSpPr>
        <p:spPr bwMode="auto">
          <a:xfrm>
            <a:off x="3131840" y="5877272"/>
            <a:ext cx="43204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595959"/>
                </a:solidFill>
                <a:latin typeface="Calibri" pitchFamily="34" charset="0"/>
              </a:rPr>
              <a:t>Время, проводимое пользователями в соц.сетях, часы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2240" y="195545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+30%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43528" y="27528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+30%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34248" y="35922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+19%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8577" y="43387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+31%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86520" y="503955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+22%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408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E4B5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ctr"/>
      <a:lstStyle>
        <a:defPPr algn="ctr">
          <a:defRPr sz="4400" dirty="0" smtClean="0">
            <a:latin typeface="Calibri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E4B5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E4B5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Оформление по умолчанию 15">
    <a:dk1>
      <a:srgbClr val="292929"/>
    </a:dk1>
    <a:lt1>
      <a:srgbClr val="FFFFFF"/>
    </a:lt1>
    <a:dk2>
      <a:srgbClr val="00A5C5"/>
    </a:dk2>
    <a:lt2>
      <a:srgbClr val="808080"/>
    </a:lt2>
    <a:accent1>
      <a:srgbClr val="E02A8F"/>
    </a:accent1>
    <a:accent2>
      <a:srgbClr val="929395"/>
    </a:accent2>
    <a:accent3>
      <a:srgbClr val="FFFFFF"/>
    </a:accent3>
    <a:accent4>
      <a:srgbClr val="212121"/>
    </a:accent4>
    <a:accent5>
      <a:srgbClr val="EDACC6"/>
    </a:accent5>
    <a:accent6>
      <a:srgbClr val="848587"/>
    </a:accent6>
    <a:hlink>
      <a:srgbClr val="009999"/>
    </a:hlink>
    <a:folHlink>
      <a:srgbClr val="99CC00"/>
    </a:folHlink>
  </a:clrScheme>
  <a:fontScheme name="2_Оформление по умолчанию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1_Оформление по умолчанию 15">
    <a:dk1>
      <a:srgbClr val="292929"/>
    </a:dk1>
    <a:lt1>
      <a:srgbClr val="FFFFFF"/>
    </a:lt1>
    <a:dk2>
      <a:srgbClr val="00A5C5"/>
    </a:dk2>
    <a:lt2>
      <a:srgbClr val="808080"/>
    </a:lt2>
    <a:accent1>
      <a:srgbClr val="E02A8F"/>
    </a:accent1>
    <a:accent2>
      <a:srgbClr val="929395"/>
    </a:accent2>
    <a:accent3>
      <a:srgbClr val="FFFFFF"/>
    </a:accent3>
    <a:accent4>
      <a:srgbClr val="212121"/>
    </a:accent4>
    <a:accent5>
      <a:srgbClr val="EDACC6"/>
    </a:accent5>
    <a:accent6>
      <a:srgbClr val="848587"/>
    </a:accent6>
    <a:hlink>
      <a:srgbClr val="009999"/>
    </a:hlink>
    <a:folHlink>
      <a:srgbClr val="99CC00"/>
    </a:folHlink>
  </a:clrScheme>
  <a:fontScheme name="1_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11834</TotalTime>
  <Words>1835</Words>
  <Application>Microsoft Office PowerPoint</Application>
  <PresentationFormat>Экран (4:3)</PresentationFormat>
  <Paragraphs>406</Paragraphs>
  <Slides>47</Slides>
  <Notes>45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gavrilova</dc:creator>
  <cp:lastModifiedBy>Irina</cp:lastModifiedBy>
  <cp:revision>1086</cp:revision>
  <cp:lastPrinted>2012-06-21T19:55:45Z</cp:lastPrinted>
  <dcterms:created xsi:type="dcterms:W3CDTF">2010-02-26T08:05:49Z</dcterms:created>
  <dcterms:modified xsi:type="dcterms:W3CDTF">2012-11-03T09:12:25Z</dcterms:modified>
</cp:coreProperties>
</file>